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Lst>
  <p:sldSz cy="5143500" cx="9144000"/>
  <p:notesSz cx="6858000" cy="9144000"/>
  <p:embeddedFontLst>
    <p:embeddedFont>
      <p:font typeface="Nunito"/>
      <p:regular r:id="rId52"/>
      <p:bold r:id="rId53"/>
      <p:italic r:id="rId54"/>
      <p:boldItalic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font" Target="fonts/Nunito-bold.fntdata"/><Relationship Id="rId52" Type="http://schemas.openxmlformats.org/officeDocument/2006/relationships/font" Target="fonts/Nunito-regular.fntdata"/><Relationship Id="rId11" Type="http://schemas.openxmlformats.org/officeDocument/2006/relationships/slide" Target="slides/slide6.xml"/><Relationship Id="rId55" Type="http://schemas.openxmlformats.org/officeDocument/2006/relationships/font" Target="fonts/Nunito-boldItalic.fntdata"/><Relationship Id="rId10" Type="http://schemas.openxmlformats.org/officeDocument/2006/relationships/slide" Target="slides/slide5.xml"/><Relationship Id="rId54" Type="http://schemas.openxmlformats.org/officeDocument/2006/relationships/font" Target="fonts/Nunito-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d67821bb3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d67821bb3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52fefc320c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52fefc320c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Think back to the L25 we talked about earlier.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88535eedbb_1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88535eedbb_1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86479febc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86479febc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897e67ca5f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897e67ca5f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897e67ca5f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897e67ca5f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Sometimes PBL can be both.  Great Plankton Race as example. </a:t>
            </a:r>
            <a:endParaRPr/>
          </a:p>
          <a:p>
            <a:pPr indent="0" lvl="0" marL="0" rtl="0" algn="l">
              <a:spcBef>
                <a:spcPts val="0"/>
              </a:spcBef>
              <a:spcAft>
                <a:spcPts val="0"/>
              </a:spcAft>
              <a:buNone/>
            </a:pPr>
            <a:r>
              <a:rPr lang="en"/>
              <a:t>Tissue Box for Evolution → MBE, PBL</a:t>
            </a:r>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d67821bb34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d67821bb34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d67821bb34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d67821bb34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80b7f48d61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80b7f48d61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89681110e8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89681110e8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887ba0cf6a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887ba0cf6a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d67821bb34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d67821bb34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897e67ca5f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897e67ca5f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897e67ca5f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897e67ca5f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Sometimes PBL can be both.  Great Plankton Race as example. </a:t>
            </a:r>
            <a:endParaRPr/>
          </a:p>
          <a:p>
            <a:pPr indent="0" lvl="0" marL="0" rtl="0" algn="l">
              <a:spcBef>
                <a:spcPts val="0"/>
              </a:spcBef>
              <a:spcAft>
                <a:spcPts val="0"/>
              </a:spcAft>
              <a:buNone/>
            </a:pPr>
            <a:r>
              <a:rPr lang="en"/>
              <a:t>Tissue Box for Evolution → MBE, PBL</a:t>
            </a:r>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89681110e8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89681110e8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89681110e8_1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89681110e8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89681110e8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89681110e8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df0f914003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df0f914003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df0f914003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df0f914003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df0f914003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df0f914003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df0f914003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df0f914003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887ba0cf6a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887ba0cf6a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8651c7e87b_0_5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8651c7e87b_0_5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15 Minutes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887ba0cf6a_0_1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887ba0cf6a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887ba0cf6a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887ba0cf6a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887ba0cf6a_0_13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887ba0cf6a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887ba0cf6a_0_13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887ba0cf6a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887ba0cf6a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887ba0cf6a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887ba0cf6a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887ba0cf6a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887ba0cf6a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887ba0cf6a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887ba0cf6a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887ba0cf6a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887ba0cf6a_0_16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887ba0cf6a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887ba0cf6a_0_16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887ba0cf6a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8651c7e87b_0_5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8651c7e87b_0_5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Interactive if time allows - what might these various elements look like? Which do you see as missing from your classroom.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887ba0cf6a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887ba0cf6a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df0f91400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df0f91400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d67821bbc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d67821bbc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d67821bbcb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d67821bbcb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d67821bbcb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d67821bbcb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88535eedbb_1_6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88535eedbb_1_6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89681110e8_1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89681110e8_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8651c7e87b_0_5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8651c7e87b_0_5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89681110e8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89681110e8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89681110e8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89681110e8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d67821bb34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d67821bb34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88535eedbb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88535eedbb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Sometimes PBL can be both.  Great Plankton Race as example. </a:t>
            </a:r>
            <a:endParaRPr/>
          </a:p>
          <a:p>
            <a:pPr indent="0" lvl="0" marL="0" rtl="0" algn="l">
              <a:spcBef>
                <a:spcPts val="0"/>
              </a:spcBef>
              <a:spcAft>
                <a:spcPts val="0"/>
              </a:spcAft>
              <a:buNone/>
            </a:pPr>
            <a:r>
              <a:rPr lang="en"/>
              <a:t>Tissue Box for Evolution → MBE, PBL</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6"/>
        </a:solidFill>
      </p:bgPr>
    </p:bg>
    <p:spTree>
      <p:nvGrpSpPr>
        <p:cNvPr id="9"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509632"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255200"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1159826"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905395"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7279439"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6917201"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 name="Google Shape;34;p2"/>
          <p:cNvSpPr txBox="1"/>
          <p:nvPr>
            <p:ph type="ctrTitle"/>
          </p:nvPr>
        </p:nvSpPr>
        <p:spPr>
          <a:xfrm>
            <a:off x="1858703" y="1822833"/>
            <a:ext cx="5361300" cy="1448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35" name="Google Shape;35;p2"/>
          <p:cNvSpPr txBox="1"/>
          <p:nvPr>
            <p:ph idx="1" type="subTitle"/>
          </p:nvPr>
        </p:nvSpPr>
        <p:spPr>
          <a:xfrm>
            <a:off x="1858700" y="3413158"/>
            <a:ext cx="5361300" cy="52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p:txBody>
      </p:sp>
      <p:sp>
        <p:nvSpPr>
          <p:cNvPr id="36" name="Google Shape;36;p2"/>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3"/>
        </a:solidFill>
      </p:bgPr>
    </p:bg>
    <p:spTree>
      <p:nvGrpSpPr>
        <p:cNvPr id="109"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9" name="Google Shape;119;p11"/>
          <p:cNvSpPr txBox="1"/>
          <p:nvPr>
            <p:ph hasCustomPrompt="1" type="title"/>
          </p:nvPr>
        </p:nvSpPr>
        <p:spPr>
          <a:xfrm>
            <a:off x="1385850" y="1383850"/>
            <a:ext cx="6372300" cy="1379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p:nvPr>
            <p:ph idx="1" type="body"/>
          </p:nvPr>
        </p:nvSpPr>
        <p:spPr>
          <a:xfrm>
            <a:off x="1385850" y="2863850"/>
            <a:ext cx="6372300" cy="641100"/>
          </a:xfrm>
          <a:prstGeom prst="rect">
            <a:avLst/>
          </a:prstGeom>
        </p:spPr>
        <p:txBody>
          <a:bodyPr anchorCtr="0" anchor="t" bIns="91425" lIns="91425" spcFirstLastPara="1" rIns="91425" wrap="square" tIns="91425">
            <a:noAutofit/>
          </a:bodyPr>
          <a:lstStyle>
            <a:lvl1pPr indent="-311150" lvl="0" marL="457200" algn="ctr">
              <a:spcBef>
                <a:spcPts val="0"/>
              </a:spcBef>
              <a:spcAft>
                <a:spcPts val="0"/>
              </a:spcAft>
              <a:buSzPts val="1300"/>
              <a:buChar char="●"/>
              <a:defRPr/>
            </a:lvl1pPr>
            <a:lvl2pPr indent="-298450" lvl="1" marL="914400" algn="ctr">
              <a:spcBef>
                <a:spcPts val="1600"/>
              </a:spcBef>
              <a:spcAft>
                <a:spcPts val="0"/>
              </a:spcAft>
              <a:buSzPts val="1100"/>
              <a:buChar char="○"/>
              <a:defRPr/>
            </a:lvl2pPr>
            <a:lvl3pPr indent="-298450" lvl="2" marL="1371600" algn="ctr">
              <a:spcBef>
                <a:spcPts val="1600"/>
              </a:spcBef>
              <a:spcAft>
                <a:spcPts val="0"/>
              </a:spcAft>
              <a:buSzPts val="1100"/>
              <a:buChar char="■"/>
              <a:defRPr/>
            </a:lvl3pPr>
            <a:lvl4pPr indent="-298450" lvl="3" marL="1828800" algn="ctr">
              <a:spcBef>
                <a:spcPts val="1600"/>
              </a:spcBef>
              <a:spcAft>
                <a:spcPts val="0"/>
              </a:spcAft>
              <a:buSzPts val="1100"/>
              <a:buChar char="●"/>
              <a:defRPr/>
            </a:lvl4pPr>
            <a:lvl5pPr indent="-298450" lvl="4" marL="2286000" algn="ctr">
              <a:spcBef>
                <a:spcPts val="1600"/>
              </a:spcBef>
              <a:spcAft>
                <a:spcPts val="0"/>
              </a:spcAft>
              <a:buSzPts val="1100"/>
              <a:buChar char="○"/>
              <a:defRPr/>
            </a:lvl5pPr>
            <a:lvl6pPr indent="-298450" lvl="5" marL="2743200" algn="ctr">
              <a:spcBef>
                <a:spcPts val="1600"/>
              </a:spcBef>
              <a:spcAft>
                <a:spcPts val="0"/>
              </a:spcAft>
              <a:buSzPts val="1100"/>
              <a:buChar char="■"/>
              <a:defRPr/>
            </a:lvl6pPr>
            <a:lvl7pPr indent="-298450" lvl="6" marL="3200400" algn="ctr">
              <a:spcBef>
                <a:spcPts val="1600"/>
              </a:spcBef>
              <a:spcAft>
                <a:spcPts val="0"/>
              </a:spcAft>
              <a:buSzPts val="1100"/>
              <a:buChar char="●"/>
              <a:defRPr/>
            </a:lvl7pPr>
            <a:lvl8pPr indent="-298450" lvl="7" marL="3657600" algn="ctr">
              <a:spcBef>
                <a:spcPts val="1600"/>
              </a:spcBef>
              <a:spcAft>
                <a:spcPts val="0"/>
              </a:spcAft>
              <a:buSzPts val="1100"/>
              <a:buChar char="○"/>
              <a:defRPr/>
            </a:lvl8pPr>
            <a:lvl9pPr indent="-298450" lvl="8" marL="4114800" algn="ctr">
              <a:spcBef>
                <a:spcPts val="1600"/>
              </a:spcBef>
              <a:spcAft>
                <a:spcPts val="1600"/>
              </a:spcAft>
              <a:buSzPts val="1100"/>
              <a:buChar char="■"/>
              <a:defRPr/>
            </a:lvl9pPr>
          </a:lstStyle>
          <a:p/>
        </p:txBody>
      </p:sp>
      <p:sp>
        <p:nvSpPr>
          <p:cNvPr id="121" name="Google Shape;121;p11"/>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2" name="Shape 122"/>
        <p:cNvGrpSpPr/>
        <p:nvPr/>
      </p:nvGrpSpPr>
      <p:grpSpPr>
        <a:xfrm>
          <a:off x="0" y="0"/>
          <a:ext cx="0" cy="0"/>
          <a:chOff x="0" y="0"/>
          <a:chExt cx="0" cy="0"/>
        </a:xfrm>
      </p:grpSpPr>
      <p:sp>
        <p:nvSpPr>
          <p:cNvPr id="123" name="Google Shape;123;p12"/>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37"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3"/>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3"/>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3"/>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 name="Google Shape;47;p3"/>
          <p:cNvSpPr txBox="1"/>
          <p:nvPr>
            <p:ph type="title"/>
          </p:nvPr>
        </p:nvSpPr>
        <p:spPr>
          <a:xfrm>
            <a:off x="1888684" y="1746100"/>
            <a:ext cx="5377500" cy="16461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p:txBody>
      </p:sp>
      <p:sp>
        <p:nvSpPr>
          <p:cNvPr id="48" name="Google Shape;48;p3"/>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dk2"/>
        </a:solidFill>
      </p:bgPr>
    </p:bg>
    <p:spTree>
      <p:nvGrpSpPr>
        <p:cNvPr id="49"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4"/>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54" name="Google Shape;54;p4"/>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5" name="Google Shape;55;p4"/>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dk2"/>
        </a:solidFill>
      </p:bgPr>
    </p:bg>
    <p:spTree>
      <p:nvGrpSpPr>
        <p:cNvPr id="56"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5"/>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1" name="Google Shape;61;p5"/>
          <p:cNvSpPr txBox="1"/>
          <p:nvPr>
            <p:ph idx="1" type="body"/>
          </p:nvPr>
        </p:nvSpPr>
        <p:spPr>
          <a:xfrm>
            <a:off x="819150" y="1990725"/>
            <a:ext cx="3686100" cy="24480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2" name="Google Shape;62;p5"/>
          <p:cNvSpPr txBox="1"/>
          <p:nvPr>
            <p:ph idx="2" type="body"/>
          </p:nvPr>
        </p:nvSpPr>
        <p:spPr>
          <a:xfrm>
            <a:off x="4638675" y="1990725"/>
            <a:ext cx="3686100" cy="24480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3" name="Google Shape;63;p5"/>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dk2"/>
        </a:solidFill>
      </p:bgPr>
    </p:bg>
    <p:spTree>
      <p:nvGrpSpPr>
        <p:cNvPr id="64"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6"/>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9" name="Google Shape;69;p6"/>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accent3"/>
        </a:solidFill>
      </p:bgPr>
    </p:bg>
    <p:spTree>
      <p:nvGrpSpPr>
        <p:cNvPr id="70"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7"/>
          <p:cNvSpPr/>
          <p:nvPr/>
        </p:nvSpPr>
        <p:spPr>
          <a:xfrm>
            <a:off x="31" y="2824500"/>
            <a:ext cx="7370400" cy="23190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7"/>
          <p:cNvSpPr txBox="1"/>
          <p:nvPr>
            <p:ph type="title"/>
          </p:nvPr>
        </p:nvSpPr>
        <p:spPr>
          <a:xfrm>
            <a:off x="819150" y="845600"/>
            <a:ext cx="3709200" cy="13830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75" name="Google Shape;75;p7"/>
          <p:cNvSpPr txBox="1"/>
          <p:nvPr>
            <p:ph idx="1" type="body"/>
          </p:nvPr>
        </p:nvSpPr>
        <p:spPr>
          <a:xfrm>
            <a:off x="830700" y="2319050"/>
            <a:ext cx="3709200" cy="21198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76" name="Google Shape;76;p7"/>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1"/>
        </a:solidFill>
      </p:bgPr>
    </p:bg>
    <p:spTree>
      <p:nvGrpSpPr>
        <p:cNvPr id="77"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a:off x="4093430"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a:off x="3961956"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a:off x="7279439"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a:off x="6917201"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8"/>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8"/>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3" name="Google Shape;93;p8"/>
          <p:cNvSpPr txBox="1"/>
          <p:nvPr>
            <p:ph type="title"/>
          </p:nvPr>
        </p:nvSpPr>
        <p:spPr>
          <a:xfrm>
            <a:off x="1393929" y="1301146"/>
            <a:ext cx="6366900" cy="2539200"/>
          </a:xfrm>
          <a:prstGeom prst="rect">
            <a:avLst/>
          </a:prstGeom>
        </p:spPr>
        <p:txBody>
          <a:bodyPr anchorCtr="0" anchor="ctr" bIns="91425" lIns="91425" spcFirstLastPara="1" rIns="91425" wrap="square" tIns="91425">
            <a:no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p:txBody>
      </p:sp>
      <p:sp>
        <p:nvSpPr>
          <p:cNvPr id="94" name="Google Shape;94;p8"/>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dk2"/>
        </a:solidFill>
      </p:bgPr>
    </p:bg>
    <p:spTree>
      <p:nvGrpSpPr>
        <p:cNvPr id="95"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9"/>
          <p:cNvSpPr txBox="1"/>
          <p:nvPr>
            <p:ph type="title"/>
          </p:nvPr>
        </p:nvSpPr>
        <p:spPr>
          <a:xfrm>
            <a:off x="819150" y="845600"/>
            <a:ext cx="6424200" cy="7050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00" name="Google Shape;100;p9"/>
          <p:cNvSpPr txBox="1"/>
          <p:nvPr>
            <p:ph idx="1" type="subTitle"/>
          </p:nvPr>
        </p:nvSpPr>
        <p:spPr>
          <a:xfrm>
            <a:off x="819150" y="1550700"/>
            <a:ext cx="5859900" cy="3936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p:txBody>
      </p:sp>
      <p:sp>
        <p:nvSpPr>
          <p:cNvPr id="101" name="Google Shape;101;p9"/>
          <p:cNvSpPr txBox="1"/>
          <p:nvPr>
            <p:ph idx="2" type="body"/>
          </p:nvPr>
        </p:nvSpPr>
        <p:spPr>
          <a:xfrm>
            <a:off x="819150" y="2467050"/>
            <a:ext cx="5859900" cy="2095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02" name="Google Shape;102;p9"/>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accent1"/>
        </a:solidFill>
      </p:bgPr>
    </p:bg>
    <p:spTree>
      <p:nvGrpSpPr>
        <p:cNvPr id="103"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0"/>
          <p:cNvSpPr txBox="1"/>
          <p:nvPr>
            <p:ph idx="1" type="body"/>
          </p:nvPr>
        </p:nvSpPr>
        <p:spPr>
          <a:xfrm>
            <a:off x="328025" y="4163500"/>
            <a:ext cx="7415100" cy="605100"/>
          </a:xfrm>
          <a:prstGeom prst="rect">
            <a:avLst/>
          </a:prstGeom>
        </p:spPr>
        <p:txBody>
          <a:bodyPr anchorCtr="0" anchor="b" bIns="91425" lIns="91425" spcFirstLastPara="1" rIns="91425" wrap="square" tIns="91425">
            <a:noAutofit/>
          </a:bodyPr>
          <a:lstStyle>
            <a:lvl1pPr indent="-228600" lvl="0" marL="457200">
              <a:lnSpc>
                <a:spcPct val="100000"/>
              </a:lnSpc>
              <a:spcBef>
                <a:spcPts val="0"/>
              </a:spcBef>
              <a:spcAft>
                <a:spcPts val="0"/>
              </a:spcAft>
              <a:buSzPts val="1300"/>
              <a:buNone/>
              <a:defRPr/>
            </a:lvl1pPr>
          </a:lstStyle>
          <a:p/>
        </p:txBody>
      </p:sp>
      <p:sp>
        <p:nvSpPr>
          <p:cNvPr id="108" name="Google Shape;108;p10"/>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hift">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p:txBody>
      </p:sp>
      <p:sp>
        <p:nvSpPr>
          <p:cNvPr id="7" name="Google Shape;7;p1"/>
          <p:cNvSpPr txBox="1"/>
          <p:nvPr>
            <p:ph idx="1" type="body"/>
          </p:nvPr>
        </p:nvSpPr>
        <p:spPr>
          <a:xfrm>
            <a:off x="311700" y="1152475"/>
            <a:ext cx="8520600" cy="3391200"/>
          </a:xfrm>
          <a:prstGeom prst="rect">
            <a:avLst/>
          </a:prstGeom>
          <a:noFill/>
          <a:ln>
            <a:noFill/>
          </a:ln>
        </p:spPr>
        <p:txBody>
          <a:bodyPr anchorCtr="0" anchor="t" bIns="91425" lIns="91425" spcFirstLastPara="1" rIns="91425" wrap="square" tIns="91425">
            <a:noAutofit/>
          </a:bodyPr>
          <a:lstStyle>
            <a:lvl1pPr indent="-311150" lvl="0" marL="45720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indent="-298450" lvl="1" marL="9144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indent="-298450" lvl="2" marL="13716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indent="-298450" lvl="3" marL="18288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indent="-298450" lvl="4" marL="22860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indent="-298450" lvl="5" marL="27432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indent="-298450" lvl="6" marL="32004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indent="-298450" lvl="7" marL="36576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indent="-298450" lvl="8" marL="411480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p:txBody>
      </p:sp>
      <p:sp>
        <p:nvSpPr>
          <p:cNvPr id="8" name="Google Shape;8;p1"/>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hyperlink" Target="https://commons.wikimedia.org/wiki/File:Office_365_app_logos.svg" TargetMode="External"/><Relationship Id="rId6"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1.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s://pixabay.com/illustrations/diagram-icon-business-symbol-chart-2008478/" TargetMode="Externa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15.jpg"/><Relationship Id="rId4" Type="http://schemas.openxmlformats.org/officeDocument/2006/relationships/image" Target="../media/image41.jpg"/><Relationship Id="rId11" Type="http://schemas.openxmlformats.org/officeDocument/2006/relationships/image" Target="../media/image19.jpg"/><Relationship Id="rId10" Type="http://schemas.openxmlformats.org/officeDocument/2006/relationships/hyperlink" Target="https://www.maxpixel.net/Plankton-Green-Spongebob-Squarepants-Character-2062909" TargetMode="External"/><Relationship Id="rId9" Type="http://schemas.openxmlformats.org/officeDocument/2006/relationships/image" Target="../media/image22.jpg"/><Relationship Id="rId5" Type="http://schemas.openxmlformats.org/officeDocument/2006/relationships/image" Target="../media/image26.jpg"/><Relationship Id="rId6" Type="http://schemas.openxmlformats.org/officeDocument/2006/relationships/hyperlink" Target="https://commons.wikimedia.org/wiki/File:Tomopteriskils.jpg" TargetMode="External"/><Relationship Id="rId7" Type="http://schemas.openxmlformats.org/officeDocument/2006/relationships/image" Target="../media/image21.jpg"/><Relationship Id="rId8" Type="http://schemas.openxmlformats.org/officeDocument/2006/relationships/hyperlink" Target="https://www.flickr.com/photos/picksfromoutthere/14408756537"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hyperlink" Target="http://drive.google.com/file/d/1ar5zBrmUcMTs9P7iqoVPT--yPP9Xyfqa/view" TargetMode="External"/><Relationship Id="rId4" Type="http://schemas.openxmlformats.org/officeDocument/2006/relationships/image" Target="../media/image1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2.xml"/><Relationship Id="rId3" Type="http://schemas.openxmlformats.org/officeDocument/2006/relationships/image" Target="../media/image2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4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2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3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3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34.jpg"/><Relationship Id="rId4" Type="http://schemas.openxmlformats.org/officeDocument/2006/relationships/image" Target="../media/image40.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32.jpg"/><Relationship Id="rId4" Type="http://schemas.openxmlformats.org/officeDocument/2006/relationships/image" Target="../media/image33.jpg"/><Relationship Id="rId5" Type="http://schemas.openxmlformats.org/officeDocument/2006/relationships/image" Target="../media/image3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hyperlink" Target="https://www.photolib.noaa.gov/htmls/expn8676.htm" TargetMode="External"/><Relationship Id="rId4" Type="http://schemas.openxmlformats.org/officeDocument/2006/relationships/image" Target="../media/image43.jpg"/><Relationship Id="rId5" Type="http://schemas.openxmlformats.org/officeDocument/2006/relationships/image" Target="../media/image3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1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image" Target="../media/image23.png"/><Relationship Id="rId4" Type="http://schemas.openxmlformats.org/officeDocument/2006/relationships/image" Target="../media/image25.png"/><Relationship Id="rId5" Type="http://schemas.openxmlformats.org/officeDocument/2006/relationships/image" Target="../media/image27.png"/><Relationship Id="rId6" Type="http://schemas.openxmlformats.org/officeDocument/2006/relationships/image" Target="../media/image2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30.png"/><Relationship Id="rId4" Type="http://schemas.openxmlformats.org/officeDocument/2006/relationships/image" Target="../media/image39.png"/><Relationship Id="rId5" Type="http://schemas.openxmlformats.org/officeDocument/2006/relationships/image" Target="../media/image3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hyperlink" Target="https://doi.org/10.1007/s10956-015-9572-6"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hyperlink" Target="http://www.nap.edu/catalog/18612/stem-integration-in-k-12-education-status-prospects-and-an" TargetMode="External"/><Relationship Id="rId4" Type="http://schemas.openxmlformats.org/officeDocument/2006/relationships/hyperlink" Target="http://www.nap.edu/catalog/18612/stem-integration-in-k-12-education-status-prospects-and-an" TargetMode="External"/><Relationship Id="rId5" Type="http://schemas.openxmlformats.org/officeDocument/2006/relationships/hyperlink" Target="https://doi.org/10.1007/s11251-019-09493-2" TargetMode="External"/><Relationship Id="rId6" Type="http://schemas.openxmlformats.org/officeDocument/2006/relationships/hyperlink" Target="http://smumakeredproject.or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hyperlink" Target="https://www.needpix.com/photo/181355/chain-breaking-link-linked-iron-connection-metal-strength-strong" TargetMode="External"/><Relationship Id="rId4" Type="http://schemas.openxmlformats.org/officeDocument/2006/relationships/image" Target="../media/image3.png"/><Relationship Id="rId5" Type="http://schemas.openxmlformats.org/officeDocument/2006/relationships/hyperlink" Target="https://freesvg.org/conference-symbols" TargetMode="External"/><Relationship Id="rId6"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13"/>
          <p:cNvSpPr txBox="1"/>
          <p:nvPr>
            <p:ph type="title"/>
          </p:nvPr>
        </p:nvSpPr>
        <p:spPr>
          <a:xfrm>
            <a:off x="1888684" y="1746100"/>
            <a:ext cx="5377500" cy="1646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True STEM and STEAM Integration</a:t>
            </a:r>
            <a:br>
              <a:rPr lang="en"/>
            </a:br>
            <a:br>
              <a:rPr lang="en"/>
            </a:br>
            <a:r>
              <a:rPr lang="en"/>
              <a:t>Angela Compton</a:t>
            </a:r>
            <a:br>
              <a:rPr lang="en"/>
            </a:br>
            <a:br>
              <a:rPr lang="en"/>
            </a:br>
            <a:endParaRPr/>
          </a:p>
        </p:txBody>
      </p:sp>
      <p:sp>
        <p:nvSpPr>
          <p:cNvPr id="129" name="Google Shape;129;p13"/>
          <p:cNvSpPr txBox="1"/>
          <p:nvPr/>
        </p:nvSpPr>
        <p:spPr>
          <a:xfrm>
            <a:off x="367400" y="3739525"/>
            <a:ext cx="54585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latin typeface="Calibri"/>
                <a:ea typeface="Calibri"/>
                <a:cs typeface="Calibri"/>
                <a:sym typeface="Calibri"/>
              </a:rPr>
              <a:t>Includes </a:t>
            </a:r>
            <a:r>
              <a:rPr lang="en" sz="900">
                <a:latin typeface="Calibri"/>
                <a:ea typeface="Calibri"/>
                <a:cs typeface="Calibri"/>
                <a:sym typeface="Calibri"/>
              </a:rPr>
              <a:t>An Excerpt From:  </a:t>
            </a:r>
            <a:r>
              <a:rPr b="1" lang="en" sz="1100">
                <a:solidFill>
                  <a:schemeClr val="dk2"/>
                </a:solidFill>
                <a:latin typeface="Calibri"/>
                <a:ea typeface="Calibri"/>
                <a:cs typeface="Calibri"/>
                <a:sym typeface="Calibri"/>
              </a:rPr>
              <a:t>Project Based Learning as a Vehicle To Promote Engagement and Achievement:  A Focus On STEM (2020)</a:t>
            </a:r>
            <a:endParaRPr b="1" sz="1100">
              <a:solidFill>
                <a:schemeClr val="dk2"/>
              </a:solidFill>
              <a:latin typeface="Calibri"/>
              <a:ea typeface="Calibri"/>
              <a:cs typeface="Calibri"/>
              <a:sym typeface="Calibri"/>
            </a:endParaRPr>
          </a:p>
          <a:p>
            <a:pPr indent="0" lvl="0" marL="0" rtl="0" algn="l">
              <a:spcBef>
                <a:spcPts val="0"/>
              </a:spcBef>
              <a:spcAft>
                <a:spcPts val="0"/>
              </a:spcAft>
              <a:buNone/>
            </a:pPr>
            <a:r>
              <a:rPr b="1" lang="en" sz="1100">
                <a:solidFill>
                  <a:schemeClr val="dk2"/>
                </a:solidFill>
                <a:latin typeface="Calibri"/>
                <a:ea typeface="Calibri"/>
                <a:cs typeface="Calibri"/>
                <a:sym typeface="Calibri"/>
              </a:rPr>
              <a:t>By Angela Compton and Erica Auguste</a:t>
            </a:r>
            <a:endParaRPr b="1" sz="1100">
              <a:solidFill>
                <a:schemeClr val="dk2"/>
              </a:solidFill>
              <a:latin typeface="Calibri"/>
              <a:ea typeface="Calibri"/>
              <a:cs typeface="Calibri"/>
              <a:sym typeface="Calibri"/>
            </a:endParaRPr>
          </a:p>
          <a:p>
            <a:pPr indent="0" lvl="0" marL="0" rtl="0" algn="l">
              <a:spcBef>
                <a:spcPts val="0"/>
              </a:spcBef>
              <a:spcAft>
                <a:spcPts val="0"/>
              </a:spcAft>
              <a:buNone/>
            </a:pPr>
            <a:r>
              <a:rPr b="1" lang="en" sz="1100">
                <a:solidFill>
                  <a:schemeClr val="dk2"/>
                </a:solidFill>
                <a:latin typeface="Calibri"/>
                <a:ea typeface="Calibri"/>
                <a:cs typeface="Calibri"/>
                <a:sym typeface="Calibri"/>
              </a:rPr>
              <a:t>Available at bit.ly/SEALEDSI</a:t>
            </a:r>
            <a:endParaRPr b="1" sz="1100">
              <a:solidFill>
                <a:schemeClr val="dk2"/>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2"/>
          <p:cNvSpPr txBox="1"/>
          <p:nvPr>
            <p:ph type="title"/>
          </p:nvPr>
        </p:nvSpPr>
        <p:spPr>
          <a:xfrm>
            <a:off x="408375" y="2384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Value of PBL on Achievement</a:t>
            </a:r>
            <a:endParaRPr/>
          </a:p>
        </p:txBody>
      </p:sp>
      <p:sp>
        <p:nvSpPr>
          <p:cNvPr id="186" name="Google Shape;186;p22"/>
          <p:cNvSpPr txBox="1"/>
          <p:nvPr>
            <p:ph idx="1" type="body"/>
          </p:nvPr>
        </p:nvSpPr>
        <p:spPr>
          <a:xfrm>
            <a:off x="408375" y="839400"/>
            <a:ext cx="7916400" cy="3599400"/>
          </a:xfrm>
          <a:prstGeom prst="rect">
            <a:avLst/>
          </a:prstGeom>
        </p:spPr>
        <p:txBody>
          <a:bodyPr anchorCtr="0" anchor="t" bIns="91425" lIns="91425" spcFirstLastPara="1" rIns="91425" wrap="square" tIns="91425">
            <a:noAutofit/>
          </a:bodyPr>
          <a:lstStyle/>
          <a:p>
            <a:pPr indent="-349250" lvl="0" marL="457200" rtl="0" algn="l">
              <a:lnSpc>
                <a:spcPct val="100000"/>
              </a:lnSpc>
              <a:spcBef>
                <a:spcPts val="0"/>
              </a:spcBef>
              <a:spcAft>
                <a:spcPts val="0"/>
              </a:spcAft>
              <a:buClr>
                <a:srgbClr val="000000"/>
              </a:buClr>
              <a:buSzPts val="1900"/>
              <a:buChar char="●"/>
            </a:pPr>
            <a:r>
              <a:rPr lang="en" sz="1900">
                <a:solidFill>
                  <a:srgbClr val="000000"/>
                </a:solidFill>
              </a:rPr>
              <a:t>PBL, and especially STEM approaches, when implemented consistently and with fidelity, have the potential to increase achievement, interest, and engagement of marginalized student groups who are also underrepresented in STEM fields (Malkiewich and Chase, 2019, Scott-Parker and Barone-Nugent, 2019)</a:t>
            </a:r>
            <a:endParaRPr sz="1900">
              <a:solidFill>
                <a:srgbClr val="000000"/>
              </a:solidFill>
            </a:endParaRPr>
          </a:p>
          <a:p>
            <a:pPr indent="-349250" lvl="0" marL="457200" rtl="0" algn="l">
              <a:lnSpc>
                <a:spcPct val="100000"/>
              </a:lnSpc>
              <a:spcBef>
                <a:spcPts val="0"/>
              </a:spcBef>
              <a:spcAft>
                <a:spcPts val="0"/>
              </a:spcAft>
              <a:buClr>
                <a:srgbClr val="000000"/>
              </a:buClr>
              <a:buSzPts val="1900"/>
              <a:buChar char="●"/>
            </a:pPr>
            <a:r>
              <a:rPr lang="en" sz="1900">
                <a:solidFill>
                  <a:srgbClr val="000000"/>
                </a:solidFill>
              </a:rPr>
              <a:t>Bicer and Capraro (2019) conducted a quasi-experimental study of mathematics achievement growth at 64 STEM and non-STEM schools in Texas.  While the study demonstrated no change in achievement growth in the entire student population, </a:t>
            </a:r>
            <a:r>
              <a:rPr b="1" lang="en" sz="1900">
                <a:solidFill>
                  <a:srgbClr val="000000"/>
                </a:solidFill>
              </a:rPr>
              <a:t>Latino students and African American students at the STEM schools demonstrated a higher growth rate than at their counterparts at non-STEM schools.</a:t>
            </a:r>
            <a:endParaRPr b="1" sz="1900">
              <a:solidFill>
                <a:srgbClr val="000000"/>
              </a:solidFill>
            </a:endParaRPr>
          </a:p>
          <a:p>
            <a:pPr indent="0" lvl="0" marL="0" rtl="0" algn="l">
              <a:lnSpc>
                <a:spcPct val="100000"/>
              </a:lnSpc>
              <a:spcBef>
                <a:spcPts val="0"/>
              </a:spcBef>
              <a:spcAft>
                <a:spcPts val="0"/>
              </a:spcAft>
              <a:buNone/>
            </a:pPr>
            <a:r>
              <a:t/>
            </a:r>
            <a:endParaRPr sz="1900">
              <a:solidFill>
                <a:srgbClr val="000000"/>
              </a:solidFill>
            </a:endParaRPr>
          </a:p>
          <a:p>
            <a:pPr indent="0" lvl="0" marL="0" rtl="0" algn="l">
              <a:lnSpc>
                <a:spcPct val="100000"/>
              </a:lnSpc>
              <a:spcBef>
                <a:spcPts val="0"/>
              </a:spcBef>
              <a:spcAft>
                <a:spcPts val="0"/>
              </a:spcAft>
              <a:buNone/>
            </a:pPr>
            <a:r>
              <a:t/>
            </a:r>
            <a:endParaRPr sz="1900">
              <a:solidFill>
                <a:srgbClr val="000000"/>
              </a:solidFill>
            </a:endParaRPr>
          </a:p>
          <a:p>
            <a:pPr indent="0" lvl="0" marL="0" rtl="0" algn="l">
              <a:lnSpc>
                <a:spcPct val="100000"/>
              </a:lnSpc>
              <a:spcBef>
                <a:spcPts val="0"/>
              </a:spcBef>
              <a:spcAft>
                <a:spcPts val="0"/>
              </a:spcAft>
              <a:buNone/>
            </a:pPr>
            <a:r>
              <a:t/>
            </a:r>
            <a:endParaRPr sz="1900">
              <a:solidFill>
                <a:srgbClr val="000000"/>
              </a:solidFill>
              <a:highlight>
                <a:srgbClr val="FFFF00"/>
              </a:high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3"/>
          <p:cNvSpPr txBox="1"/>
          <p:nvPr>
            <p:ph type="title"/>
          </p:nvPr>
        </p:nvSpPr>
        <p:spPr>
          <a:xfrm>
            <a:off x="408375" y="2384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Value of STEM on Engagement</a:t>
            </a:r>
            <a:endParaRPr/>
          </a:p>
        </p:txBody>
      </p:sp>
      <p:sp>
        <p:nvSpPr>
          <p:cNvPr id="192" name="Google Shape;192;p23"/>
          <p:cNvSpPr txBox="1"/>
          <p:nvPr>
            <p:ph idx="1" type="body"/>
          </p:nvPr>
        </p:nvSpPr>
        <p:spPr>
          <a:xfrm>
            <a:off x="408375" y="839400"/>
            <a:ext cx="8301600" cy="4101000"/>
          </a:xfrm>
          <a:prstGeom prst="rect">
            <a:avLst/>
          </a:prstGeom>
        </p:spPr>
        <p:txBody>
          <a:bodyPr anchorCtr="0" anchor="t" bIns="91425" lIns="91425" spcFirstLastPara="1" rIns="91425" wrap="square" tIns="91425">
            <a:noAutofit/>
          </a:bodyPr>
          <a:lstStyle/>
          <a:p>
            <a:pPr indent="-393700" lvl="0" marL="457200" rtl="0" algn="l">
              <a:lnSpc>
                <a:spcPct val="100000"/>
              </a:lnSpc>
              <a:spcBef>
                <a:spcPts val="0"/>
              </a:spcBef>
              <a:spcAft>
                <a:spcPts val="0"/>
              </a:spcAft>
              <a:buClr>
                <a:srgbClr val="000000"/>
              </a:buClr>
              <a:buSzPts val="2600"/>
              <a:buChar char="●"/>
            </a:pPr>
            <a:r>
              <a:rPr lang="en" sz="1900">
                <a:solidFill>
                  <a:srgbClr val="000000"/>
                </a:solidFill>
              </a:rPr>
              <a:t>Scott-Parker and Barone Nugent (2019) conducted a small case study of 4 Year 10 Australian girls that demonstrated significant changes in student engagement student dispositions to both math and science.  In addition, this study found that pairing the students with young, female mentors helped challenge the stereotype that science is conducted by old men.  While this study had severe limitations, it supports the importance of authentic, hands on science as a vehicle for increasing student engagement. </a:t>
            </a:r>
            <a:endParaRPr sz="1900">
              <a:solidFill>
                <a:srgbClr val="000000"/>
              </a:solidFill>
            </a:endParaRPr>
          </a:p>
          <a:p>
            <a:pPr indent="-349250" lvl="0" marL="457200" rtl="0" algn="l">
              <a:lnSpc>
                <a:spcPct val="100000"/>
              </a:lnSpc>
              <a:spcBef>
                <a:spcPts val="0"/>
              </a:spcBef>
              <a:spcAft>
                <a:spcPts val="0"/>
              </a:spcAft>
              <a:buClr>
                <a:srgbClr val="000000"/>
              </a:buClr>
              <a:buSzPts val="1900"/>
              <a:buChar char="●"/>
            </a:pPr>
            <a:r>
              <a:rPr lang="en" sz="1900">
                <a:solidFill>
                  <a:srgbClr val="000000"/>
                </a:solidFill>
              </a:rPr>
              <a:t>Your students will remember the activities and the connections they make long after the things they have memorized have faded.</a:t>
            </a:r>
            <a:endParaRPr sz="1900">
              <a:solidFill>
                <a:srgbClr val="000000"/>
              </a:solidFill>
            </a:endParaRPr>
          </a:p>
          <a:p>
            <a:pPr indent="-349250" lvl="0" marL="457200" rtl="0" algn="l">
              <a:lnSpc>
                <a:spcPct val="100000"/>
              </a:lnSpc>
              <a:spcBef>
                <a:spcPts val="0"/>
              </a:spcBef>
              <a:spcAft>
                <a:spcPts val="0"/>
              </a:spcAft>
              <a:buClr>
                <a:srgbClr val="000000"/>
              </a:buClr>
              <a:buSzPts val="1900"/>
              <a:buChar char="●"/>
            </a:pPr>
            <a:r>
              <a:rPr lang="en" sz="1900">
                <a:solidFill>
                  <a:srgbClr val="000000"/>
                </a:solidFill>
              </a:rPr>
              <a:t>You can use the engagement survey in this repository to examine the impact of your STEM activities.</a:t>
            </a:r>
            <a:endParaRPr sz="1900">
              <a:solidFill>
                <a:srgbClr val="000000"/>
              </a:solidFill>
            </a:endParaRPr>
          </a:p>
          <a:p>
            <a:pPr indent="-349250" lvl="0" marL="457200" rtl="0" algn="l">
              <a:lnSpc>
                <a:spcPct val="100000"/>
              </a:lnSpc>
              <a:spcBef>
                <a:spcPts val="0"/>
              </a:spcBef>
              <a:spcAft>
                <a:spcPts val="0"/>
              </a:spcAft>
              <a:buClr>
                <a:srgbClr val="000000"/>
              </a:buClr>
              <a:buSzPts val="1900"/>
              <a:buChar char="●"/>
            </a:pPr>
            <a:r>
              <a:rPr lang="en" sz="1900">
                <a:solidFill>
                  <a:srgbClr val="000000"/>
                </a:solidFill>
              </a:rPr>
              <a:t>Visit the contrasting cases </a:t>
            </a:r>
            <a:r>
              <a:rPr lang="en" sz="1900">
                <a:solidFill>
                  <a:srgbClr val="000000"/>
                </a:solidFill>
              </a:rPr>
              <a:t>tool kit in the repository to learn how to make the most from your STEM activities. </a:t>
            </a:r>
            <a:r>
              <a:rPr lang="en" sz="1900">
                <a:solidFill>
                  <a:srgbClr val="000000"/>
                </a:solidFill>
              </a:rPr>
              <a:t> </a:t>
            </a:r>
            <a:endParaRPr b="1" sz="1900">
              <a:solidFill>
                <a:srgbClr val="000000"/>
              </a:solidFill>
            </a:endParaRPr>
          </a:p>
          <a:p>
            <a:pPr indent="0" lvl="0" marL="0" rtl="0" algn="l">
              <a:lnSpc>
                <a:spcPct val="100000"/>
              </a:lnSpc>
              <a:spcBef>
                <a:spcPts val="0"/>
              </a:spcBef>
              <a:spcAft>
                <a:spcPts val="0"/>
              </a:spcAft>
              <a:buNone/>
            </a:pPr>
            <a:r>
              <a:t/>
            </a:r>
            <a:endParaRPr sz="1900">
              <a:solidFill>
                <a:srgbClr val="000000"/>
              </a:solidFill>
            </a:endParaRPr>
          </a:p>
          <a:p>
            <a:pPr indent="0" lvl="0" marL="0" rtl="0" algn="l">
              <a:lnSpc>
                <a:spcPct val="100000"/>
              </a:lnSpc>
              <a:spcBef>
                <a:spcPts val="0"/>
              </a:spcBef>
              <a:spcAft>
                <a:spcPts val="0"/>
              </a:spcAft>
              <a:buNone/>
            </a:pPr>
            <a:r>
              <a:t/>
            </a:r>
            <a:endParaRPr sz="1900">
              <a:solidFill>
                <a:srgbClr val="000000"/>
              </a:solidFill>
            </a:endParaRPr>
          </a:p>
          <a:p>
            <a:pPr indent="0" lvl="0" marL="0" rtl="0" algn="l">
              <a:lnSpc>
                <a:spcPct val="100000"/>
              </a:lnSpc>
              <a:spcBef>
                <a:spcPts val="0"/>
              </a:spcBef>
              <a:spcAft>
                <a:spcPts val="0"/>
              </a:spcAft>
              <a:buNone/>
            </a:pPr>
            <a:r>
              <a:t/>
            </a:r>
            <a:endParaRPr sz="1900">
              <a:solidFill>
                <a:srgbClr val="000000"/>
              </a:solidFill>
              <a:highlight>
                <a:srgbClr val="FFFF00"/>
              </a:high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4"/>
          <p:cNvSpPr txBox="1"/>
          <p:nvPr>
            <p:ph type="title"/>
          </p:nvPr>
        </p:nvSpPr>
        <p:spPr>
          <a:xfrm>
            <a:off x="408375" y="238400"/>
            <a:ext cx="83433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to get the most out of your STEM activity</a:t>
            </a:r>
            <a:endParaRPr/>
          </a:p>
        </p:txBody>
      </p:sp>
      <p:sp>
        <p:nvSpPr>
          <p:cNvPr id="198" name="Google Shape;198;p24"/>
          <p:cNvSpPr txBox="1"/>
          <p:nvPr>
            <p:ph idx="1" type="body"/>
          </p:nvPr>
        </p:nvSpPr>
        <p:spPr>
          <a:xfrm>
            <a:off x="408375" y="839400"/>
            <a:ext cx="7916400" cy="3599400"/>
          </a:xfrm>
          <a:prstGeom prst="rect">
            <a:avLst/>
          </a:prstGeom>
        </p:spPr>
        <p:txBody>
          <a:bodyPr anchorCtr="0" anchor="t" bIns="91425" lIns="91425" spcFirstLastPara="1" rIns="91425" wrap="square" tIns="91425">
            <a:noAutofit/>
          </a:bodyPr>
          <a:lstStyle/>
          <a:p>
            <a:pPr indent="-349250" lvl="0" marL="457200" rtl="0" algn="l">
              <a:lnSpc>
                <a:spcPct val="100000"/>
              </a:lnSpc>
              <a:spcBef>
                <a:spcPts val="0"/>
              </a:spcBef>
              <a:spcAft>
                <a:spcPts val="0"/>
              </a:spcAft>
              <a:buClr>
                <a:srgbClr val="000000"/>
              </a:buClr>
              <a:buSzPts val="1900"/>
              <a:buChar char="●"/>
            </a:pPr>
            <a:r>
              <a:rPr lang="en" sz="1900">
                <a:solidFill>
                  <a:srgbClr val="000000"/>
                </a:solidFill>
              </a:rPr>
              <a:t>Providing project goals that are content-focused can increase student retention of science/mathematics learning, as opposed to goals that are outcome-based (Malkiewich and Chase, 2019).</a:t>
            </a:r>
            <a:endParaRPr sz="1900">
              <a:solidFill>
                <a:srgbClr val="000000"/>
              </a:solidFill>
            </a:endParaRPr>
          </a:p>
          <a:p>
            <a:pPr indent="0" lvl="0" marL="0" rtl="0" algn="l">
              <a:lnSpc>
                <a:spcPct val="100000"/>
              </a:lnSpc>
              <a:spcBef>
                <a:spcPts val="0"/>
              </a:spcBef>
              <a:spcAft>
                <a:spcPts val="0"/>
              </a:spcAft>
              <a:buNone/>
            </a:pPr>
            <a:r>
              <a:rPr lang="en" sz="1900">
                <a:solidFill>
                  <a:srgbClr val="000000"/>
                </a:solidFill>
              </a:rPr>
              <a:t>	</a:t>
            </a:r>
            <a:endParaRPr sz="1900">
              <a:solidFill>
                <a:srgbClr val="000000"/>
              </a:solidFill>
            </a:endParaRPr>
          </a:p>
          <a:p>
            <a:pPr indent="0" lvl="0" marL="0" rtl="0" algn="l">
              <a:lnSpc>
                <a:spcPct val="100000"/>
              </a:lnSpc>
              <a:spcBef>
                <a:spcPts val="0"/>
              </a:spcBef>
              <a:spcAft>
                <a:spcPts val="0"/>
              </a:spcAft>
              <a:buNone/>
            </a:pPr>
            <a:r>
              <a:t/>
            </a:r>
            <a:endParaRPr sz="1900">
              <a:solidFill>
                <a:srgbClr val="000000"/>
              </a:solidFill>
            </a:endParaRPr>
          </a:p>
          <a:p>
            <a:pPr indent="0" lvl="0" marL="0" rtl="0" algn="l">
              <a:lnSpc>
                <a:spcPct val="100000"/>
              </a:lnSpc>
              <a:spcBef>
                <a:spcPts val="0"/>
              </a:spcBef>
              <a:spcAft>
                <a:spcPts val="0"/>
              </a:spcAft>
              <a:buNone/>
            </a:pPr>
            <a:r>
              <a:rPr lang="en" sz="1900">
                <a:solidFill>
                  <a:srgbClr val="000000"/>
                </a:solidFill>
              </a:rPr>
              <a:t>Example:</a:t>
            </a:r>
            <a:endParaRPr sz="1900">
              <a:solidFill>
                <a:srgbClr val="000000"/>
              </a:solidFill>
            </a:endParaRPr>
          </a:p>
          <a:p>
            <a:pPr indent="0" lvl="0" marL="0" rtl="0" algn="l">
              <a:lnSpc>
                <a:spcPct val="100000"/>
              </a:lnSpc>
              <a:spcBef>
                <a:spcPts val="0"/>
              </a:spcBef>
              <a:spcAft>
                <a:spcPts val="0"/>
              </a:spcAft>
              <a:buNone/>
            </a:pPr>
            <a:r>
              <a:rPr lang="en" sz="1900">
                <a:solidFill>
                  <a:srgbClr val="000000"/>
                </a:solidFill>
              </a:rPr>
              <a:t>Design a balloon car that will travel 3 meters. </a:t>
            </a:r>
            <a:endParaRPr sz="1900">
              <a:solidFill>
                <a:srgbClr val="000000"/>
              </a:solidFill>
            </a:endParaRPr>
          </a:p>
          <a:p>
            <a:pPr indent="0" lvl="0" marL="0" rtl="0" algn="l">
              <a:lnSpc>
                <a:spcPct val="100000"/>
              </a:lnSpc>
              <a:spcBef>
                <a:spcPts val="0"/>
              </a:spcBef>
              <a:spcAft>
                <a:spcPts val="0"/>
              </a:spcAft>
              <a:buNone/>
            </a:pPr>
            <a:r>
              <a:t/>
            </a:r>
            <a:endParaRPr sz="1900">
              <a:solidFill>
                <a:srgbClr val="000000"/>
              </a:solidFill>
            </a:endParaRPr>
          </a:p>
          <a:p>
            <a:pPr indent="0" lvl="0" marL="0" rtl="0" algn="l">
              <a:lnSpc>
                <a:spcPct val="100000"/>
              </a:lnSpc>
              <a:spcBef>
                <a:spcPts val="0"/>
              </a:spcBef>
              <a:spcAft>
                <a:spcPts val="0"/>
              </a:spcAft>
              <a:buNone/>
            </a:pPr>
            <a:r>
              <a:rPr lang="en" sz="1900">
                <a:solidFill>
                  <a:srgbClr val="000000"/>
                </a:solidFill>
              </a:rPr>
              <a:t>Versus</a:t>
            </a:r>
            <a:endParaRPr sz="1900">
              <a:solidFill>
                <a:srgbClr val="000000"/>
              </a:solidFill>
            </a:endParaRPr>
          </a:p>
          <a:p>
            <a:pPr indent="0" lvl="0" marL="0" rtl="0" algn="l">
              <a:lnSpc>
                <a:spcPct val="100000"/>
              </a:lnSpc>
              <a:spcBef>
                <a:spcPts val="0"/>
              </a:spcBef>
              <a:spcAft>
                <a:spcPts val="0"/>
              </a:spcAft>
              <a:buNone/>
            </a:pPr>
            <a:r>
              <a:t/>
            </a:r>
            <a:endParaRPr sz="1900">
              <a:solidFill>
                <a:srgbClr val="000000"/>
              </a:solidFill>
            </a:endParaRPr>
          </a:p>
          <a:p>
            <a:pPr indent="0" lvl="0" marL="0" rtl="0" algn="l">
              <a:lnSpc>
                <a:spcPct val="100000"/>
              </a:lnSpc>
              <a:spcBef>
                <a:spcPts val="0"/>
              </a:spcBef>
              <a:spcAft>
                <a:spcPts val="0"/>
              </a:spcAft>
              <a:buNone/>
            </a:pPr>
            <a:r>
              <a:rPr lang="en" sz="1900">
                <a:solidFill>
                  <a:srgbClr val="000000"/>
                </a:solidFill>
              </a:rPr>
              <a:t>Design a car that will minimize friction and air resistance to travel 3 meters.</a:t>
            </a:r>
            <a:endParaRPr sz="1900">
              <a:solidFill>
                <a:srgbClr val="00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25"/>
          <p:cNvSpPr txBox="1"/>
          <p:nvPr>
            <p:ph type="title"/>
          </p:nvPr>
        </p:nvSpPr>
        <p:spPr>
          <a:xfrm>
            <a:off x="1888684" y="1746100"/>
            <a:ext cx="5377500" cy="1646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Resources for Implementing STEM</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26"/>
          <p:cNvPicPr preferRelativeResize="0"/>
          <p:nvPr/>
        </p:nvPicPr>
        <p:blipFill rotWithShape="1">
          <a:blip r:embed="rId3">
            <a:alphaModFix/>
          </a:blip>
          <a:srcRect b="9049" l="1624" r="1691" t="1616"/>
          <a:stretch/>
        </p:blipFill>
        <p:spPr>
          <a:xfrm>
            <a:off x="941025" y="236150"/>
            <a:ext cx="7493987" cy="47894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7"/>
          <p:cNvSpPr txBox="1"/>
          <p:nvPr>
            <p:ph type="title"/>
          </p:nvPr>
        </p:nvSpPr>
        <p:spPr>
          <a:xfrm>
            <a:off x="425525" y="268275"/>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STEM Infusion versus STEM Integration</a:t>
            </a:r>
            <a:endParaRPr/>
          </a:p>
        </p:txBody>
      </p:sp>
      <p:sp>
        <p:nvSpPr>
          <p:cNvPr id="214" name="Google Shape;214;p27"/>
          <p:cNvSpPr txBox="1"/>
          <p:nvPr/>
        </p:nvSpPr>
        <p:spPr>
          <a:xfrm>
            <a:off x="491250" y="866000"/>
            <a:ext cx="81615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STEM Infusion simply involves two or more STEM disciplines in a project.</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STEM </a:t>
            </a:r>
            <a:r>
              <a:rPr b="1" lang="en">
                <a:latin typeface="Calibri"/>
                <a:ea typeface="Calibri"/>
                <a:cs typeface="Calibri"/>
                <a:sym typeface="Calibri"/>
              </a:rPr>
              <a:t>INTEGRATION </a:t>
            </a:r>
            <a:r>
              <a:rPr lang="en">
                <a:latin typeface="Calibri"/>
                <a:ea typeface="Calibri"/>
                <a:cs typeface="Calibri"/>
                <a:sym typeface="Calibri"/>
              </a:rPr>
              <a:t>explicitly teaches two or more of the subjects in tandem with each out.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Art is often included in STEM, as art is an integral part of all STEM fields!</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Examples of STEM/STEAM topics can be found below.</a:t>
            </a:r>
            <a:endParaRPr>
              <a:latin typeface="Calibri"/>
              <a:ea typeface="Calibri"/>
              <a:cs typeface="Calibri"/>
              <a:sym typeface="Calibri"/>
            </a:endParaRPr>
          </a:p>
        </p:txBody>
      </p:sp>
      <p:pic>
        <p:nvPicPr>
          <p:cNvPr id="215" name="Google Shape;215;p27"/>
          <p:cNvPicPr preferRelativeResize="0"/>
          <p:nvPr/>
        </p:nvPicPr>
        <p:blipFill>
          <a:blip r:embed="rId3">
            <a:alphaModFix/>
          </a:blip>
          <a:stretch>
            <a:fillRect/>
          </a:stretch>
        </p:blipFill>
        <p:spPr>
          <a:xfrm>
            <a:off x="425525" y="2571750"/>
            <a:ext cx="4961539" cy="2279500"/>
          </a:xfrm>
          <a:prstGeom prst="rect">
            <a:avLst/>
          </a:prstGeom>
          <a:noFill/>
          <a:ln>
            <a:noFill/>
          </a:ln>
        </p:spPr>
      </p:pic>
      <p:sp>
        <p:nvSpPr>
          <p:cNvPr id="216" name="Google Shape;216;p27"/>
          <p:cNvSpPr txBox="1"/>
          <p:nvPr/>
        </p:nvSpPr>
        <p:spPr>
          <a:xfrm>
            <a:off x="5484650" y="2716075"/>
            <a:ext cx="32409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Choose two or more topics, plan a lesson that addresses student learning in BOTH topics, and you are on your way to STEAM integration!</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STEAM projects are also addressed in the PBL toolkit found in this repository if you are looking for more!</a:t>
            </a:r>
            <a:endParaRPr>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28"/>
          <p:cNvSpPr txBox="1"/>
          <p:nvPr>
            <p:ph type="title"/>
          </p:nvPr>
        </p:nvSpPr>
        <p:spPr>
          <a:xfrm>
            <a:off x="320550" y="32075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Technology Integration</a:t>
            </a:r>
            <a:endParaRPr/>
          </a:p>
        </p:txBody>
      </p:sp>
      <p:sp>
        <p:nvSpPr>
          <p:cNvPr id="222" name="Google Shape;222;p28"/>
          <p:cNvSpPr txBox="1"/>
          <p:nvPr>
            <p:ph idx="1" type="body"/>
          </p:nvPr>
        </p:nvSpPr>
        <p:spPr>
          <a:xfrm>
            <a:off x="412400" y="862300"/>
            <a:ext cx="7505700" cy="24480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lang="en"/>
              <a:t>-Escape rooms are a great example of Technology integration with any other subject.  You can use an escape room in any subject, and provide explicit instruction in technology by showing your students how to do what is required of them.  </a:t>
            </a:r>
            <a:endParaRPr/>
          </a:p>
          <a:p>
            <a:pPr indent="0" lvl="0" marL="0" rtl="0" algn="l">
              <a:spcBef>
                <a:spcPts val="1200"/>
              </a:spcBef>
              <a:spcAft>
                <a:spcPts val="0"/>
              </a:spcAft>
              <a:buNone/>
            </a:pPr>
            <a:r>
              <a:rPr lang="en"/>
              <a:t>-Modeling in Science and Math using programs like PhET and Explore Learning is another great way to integrate science and technology.</a:t>
            </a:r>
            <a:endParaRPr/>
          </a:p>
          <a:p>
            <a:pPr indent="0" lvl="0" marL="0" rtl="0" algn="l">
              <a:spcBef>
                <a:spcPts val="1200"/>
              </a:spcBef>
              <a:spcAft>
                <a:spcPts val="0"/>
              </a:spcAft>
              <a:buNone/>
            </a:pPr>
            <a:r>
              <a:rPr lang="en"/>
              <a:t>-Data analysis projects that require computations and graphs using excel (great for stats and advanced science classes)</a:t>
            </a:r>
            <a:endParaRPr/>
          </a:p>
          <a:p>
            <a:pPr indent="0" lvl="0" marL="0" rtl="0" algn="l">
              <a:spcBef>
                <a:spcPts val="1200"/>
              </a:spcBef>
              <a:spcAft>
                <a:spcPts val="0"/>
              </a:spcAft>
              <a:buNone/>
            </a:pPr>
            <a:r>
              <a:rPr lang="en"/>
              <a:t>-Our current situation lends itself well to integrating technology, but students often fall flat on their face when they are not supported with explicit instruction.  We can not be angry when students do not know how to do a skill we have not yet given them.  Explicit instruction in technology levels the playing field for students who may not have had access to technology at home. </a:t>
            </a:r>
            <a:endParaRPr/>
          </a:p>
          <a:p>
            <a:pPr indent="0" lvl="0" marL="0" rtl="0" algn="l">
              <a:spcBef>
                <a:spcPts val="1200"/>
              </a:spcBef>
              <a:spcAft>
                <a:spcPts val="1600"/>
              </a:spcAft>
              <a:buNone/>
            </a:pPr>
            <a:r>
              <a:t/>
            </a:r>
            <a:endParaRPr/>
          </a:p>
        </p:txBody>
      </p:sp>
      <p:pic>
        <p:nvPicPr>
          <p:cNvPr id="223" name="Google Shape;223;p28"/>
          <p:cNvPicPr preferRelativeResize="0"/>
          <p:nvPr/>
        </p:nvPicPr>
        <p:blipFill>
          <a:blip r:embed="rId3">
            <a:alphaModFix/>
          </a:blip>
          <a:stretch>
            <a:fillRect/>
          </a:stretch>
        </p:blipFill>
        <p:spPr>
          <a:xfrm>
            <a:off x="5676425" y="3921925"/>
            <a:ext cx="3190875" cy="933450"/>
          </a:xfrm>
          <a:prstGeom prst="rect">
            <a:avLst/>
          </a:prstGeom>
          <a:noFill/>
          <a:ln>
            <a:noFill/>
          </a:ln>
        </p:spPr>
      </p:pic>
      <p:pic>
        <p:nvPicPr>
          <p:cNvPr id="224" name="Google Shape;224;p28"/>
          <p:cNvPicPr preferRelativeResize="0"/>
          <p:nvPr/>
        </p:nvPicPr>
        <p:blipFill>
          <a:blip r:embed="rId4">
            <a:alphaModFix/>
          </a:blip>
          <a:stretch>
            <a:fillRect/>
          </a:stretch>
        </p:blipFill>
        <p:spPr>
          <a:xfrm>
            <a:off x="6852275" y="320750"/>
            <a:ext cx="2091325" cy="733800"/>
          </a:xfrm>
          <a:prstGeom prst="rect">
            <a:avLst/>
          </a:prstGeom>
          <a:noFill/>
          <a:ln>
            <a:noFill/>
          </a:ln>
        </p:spPr>
      </p:pic>
      <p:pic>
        <p:nvPicPr>
          <p:cNvPr id="225" name="Google Shape;225;p28">
            <a:hlinkClick r:id="rId5"/>
          </p:cNvPr>
          <p:cNvPicPr preferRelativeResize="0"/>
          <p:nvPr/>
        </p:nvPicPr>
        <p:blipFill>
          <a:blip r:embed="rId6">
            <a:alphaModFix/>
          </a:blip>
          <a:stretch>
            <a:fillRect/>
          </a:stretch>
        </p:blipFill>
        <p:spPr>
          <a:xfrm>
            <a:off x="5209074" y="165850"/>
            <a:ext cx="1781875" cy="1109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29"/>
          <p:cNvSpPr txBox="1"/>
          <p:nvPr>
            <p:ph type="title"/>
          </p:nvPr>
        </p:nvSpPr>
        <p:spPr>
          <a:xfrm>
            <a:off x="253375" y="244875"/>
            <a:ext cx="5413800" cy="1383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Engineering Design Process</a:t>
            </a:r>
            <a:endParaRPr/>
          </a:p>
        </p:txBody>
      </p:sp>
      <p:pic>
        <p:nvPicPr>
          <p:cNvPr id="231" name="Google Shape;231;p29"/>
          <p:cNvPicPr preferRelativeResize="0"/>
          <p:nvPr/>
        </p:nvPicPr>
        <p:blipFill>
          <a:blip r:embed="rId3">
            <a:alphaModFix/>
          </a:blip>
          <a:stretch>
            <a:fillRect/>
          </a:stretch>
        </p:blipFill>
        <p:spPr>
          <a:xfrm>
            <a:off x="4158800" y="244875"/>
            <a:ext cx="5064825" cy="4653750"/>
          </a:xfrm>
          <a:prstGeom prst="rect">
            <a:avLst/>
          </a:prstGeom>
          <a:noFill/>
          <a:ln>
            <a:noFill/>
          </a:ln>
        </p:spPr>
      </p:pic>
      <p:sp>
        <p:nvSpPr>
          <p:cNvPr id="232" name="Google Shape;232;p29"/>
          <p:cNvSpPr txBox="1"/>
          <p:nvPr>
            <p:ph idx="1" type="body"/>
          </p:nvPr>
        </p:nvSpPr>
        <p:spPr>
          <a:xfrm>
            <a:off x="329200" y="827425"/>
            <a:ext cx="4486200" cy="211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900"/>
              <a:t>Providing explicit instruction in the engineering process along with another subject is all that you need to have a STEM or STEAM integrated lesson.  </a:t>
            </a:r>
            <a:endParaRPr sz="1900"/>
          </a:p>
          <a:p>
            <a:pPr indent="0" lvl="0" marL="0" rtl="0" algn="l">
              <a:spcBef>
                <a:spcPts val="1600"/>
              </a:spcBef>
              <a:spcAft>
                <a:spcPts val="0"/>
              </a:spcAft>
              <a:buNone/>
            </a:pPr>
            <a:r>
              <a:rPr lang="en" sz="1900"/>
              <a:t>You can pace these activities to take multiple classes.  A true engineering design process activity will involve multiple prototypes. </a:t>
            </a:r>
            <a:endParaRPr sz="1900"/>
          </a:p>
          <a:p>
            <a:pPr indent="0" lvl="0" marL="0" rtl="0" algn="l">
              <a:spcBef>
                <a:spcPts val="1600"/>
              </a:spcBef>
              <a:spcAft>
                <a:spcPts val="1600"/>
              </a:spcAft>
              <a:buNone/>
            </a:pPr>
            <a:r>
              <a:rPr lang="en" sz="1900"/>
              <a:t>Scaffolding required for students that are easily frustrated. (Check out the UDL toolkit in this section of the repository)</a:t>
            </a:r>
            <a:endParaRPr sz="19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0"/>
          <p:cNvSpPr txBox="1"/>
          <p:nvPr>
            <p:ph type="title"/>
          </p:nvPr>
        </p:nvSpPr>
        <p:spPr>
          <a:xfrm>
            <a:off x="321400" y="31465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Resources to help with STEM Approaches</a:t>
            </a:r>
            <a:endParaRPr/>
          </a:p>
        </p:txBody>
      </p:sp>
      <p:pic>
        <p:nvPicPr>
          <p:cNvPr id="238" name="Google Shape;238;p30"/>
          <p:cNvPicPr preferRelativeResize="0"/>
          <p:nvPr/>
        </p:nvPicPr>
        <p:blipFill>
          <a:blip r:embed="rId3">
            <a:alphaModFix/>
          </a:blip>
          <a:stretch>
            <a:fillRect/>
          </a:stretch>
        </p:blipFill>
        <p:spPr>
          <a:xfrm>
            <a:off x="2684050" y="920150"/>
            <a:ext cx="3504749" cy="3996400"/>
          </a:xfrm>
          <a:prstGeom prst="rect">
            <a:avLst/>
          </a:prstGeom>
          <a:noFill/>
          <a:ln>
            <a:noFill/>
          </a:ln>
        </p:spPr>
      </p:pic>
      <p:sp>
        <p:nvSpPr>
          <p:cNvPr id="239" name="Google Shape;239;p30"/>
          <p:cNvSpPr txBox="1"/>
          <p:nvPr/>
        </p:nvSpPr>
        <p:spPr>
          <a:xfrm>
            <a:off x="433000" y="1154675"/>
            <a:ext cx="19026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This design template is found in this tool kit and is based on the NSTA’s </a:t>
            </a:r>
            <a:r>
              <a:rPr i="1" lang="en">
                <a:latin typeface="Calibri"/>
                <a:ea typeface="Calibri"/>
                <a:cs typeface="Calibri"/>
                <a:sym typeface="Calibri"/>
              </a:rPr>
              <a:t>Beyond The Egg Drop</a:t>
            </a:r>
            <a:r>
              <a:rPr lang="en">
                <a:latin typeface="Calibri"/>
                <a:ea typeface="Calibri"/>
                <a:cs typeface="Calibri"/>
                <a:sym typeface="Calibri"/>
              </a:rPr>
              <a:t>, a must-have for 9-12 physical science teachers!</a:t>
            </a:r>
            <a:endParaRPr>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1"/>
          <p:cNvSpPr txBox="1"/>
          <p:nvPr>
            <p:ph type="title"/>
          </p:nvPr>
        </p:nvSpPr>
        <p:spPr>
          <a:xfrm>
            <a:off x="354575" y="281475"/>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Benefits of STEM on Student Confidence and Motivation</a:t>
            </a:r>
            <a:endParaRPr/>
          </a:p>
        </p:txBody>
      </p:sp>
      <p:sp>
        <p:nvSpPr>
          <p:cNvPr id="245" name="Google Shape;245;p31"/>
          <p:cNvSpPr txBox="1"/>
          <p:nvPr>
            <p:ph idx="1" type="body"/>
          </p:nvPr>
        </p:nvSpPr>
        <p:spPr>
          <a:xfrm>
            <a:off x="609000" y="1185925"/>
            <a:ext cx="4075500" cy="294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-Highly engaging</a:t>
            </a:r>
            <a:endParaRPr/>
          </a:p>
          <a:p>
            <a:pPr indent="0" lvl="0" marL="0" rtl="0" algn="l">
              <a:spcBef>
                <a:spcPts val="1600"/>
              </a:spcBef>
              <a:spcAft>
                <a:spcPts val="0"/>
              </a:spcAft>
              <a:buNone/>
            </a:pPr>
            <a:r>
              <a:rPr lang="en"/>
              <a:t>-Shows practical applications of science and math content</a:t>
            </a:r>
            <a:endParaRPr/>
          </a:p>
          <a:p>
            <a:pPr indent="0" lvl="0" marL="0" rtl="0" algn="l">
              <a:spcBef>
                <a:spcPts val="1600"/>
              </a:spcBef>
              <a:spcAft>
                <a:spcPts val="0"/>
              </a:spcAft>
              <a:buNone/>
            </a:pPr>
            <a:r>
              <a:rPr lang="en"/>
              <a:t>-Engineering Practices employ higher-order thinking and problem solving</a:t>
            </a:r>
            <a:endParaRPr/>
          </a:p>
          <a:p>
            <a:pPr indent="0" lvl="0" marL="0" rtl="0" algn="l">
              <a:spcBef>
                <a:spcPts val="1600"/>
              </a:spcBef>
              <a:spcAft>
                <a:spcPts val="0"/>
              </a:spcAft>
              <a:buNone/>
            </a:pPr>
            <a:r>
              <a:rPr lang="en"/>
              <a:t>-Encourages innovation and collaboration.</a:t>
            </a:r>
            <a:endParaRPr/>
          </a:p>
          <a:p>
            <a:pPr indent="0" lvl="0" marL="0" rtl="0" algn="l">
              <a:spcBef>
                <a:spcPts val="1600"/>
              </a:spcBef>
              <a:spcAft>
                <a:spcPts val="1600"/>
              </a:spcAft>
              <a:buNone/>
            </a:pPr>
            <a:r>
              <a:rPr lang="en"/>
              <a:t>-</a:t>
            </a:r>
            <a:r>
              <a:rPr b="1" lang="en"/>
              <a:t>Students can be exposed to the idea  that failure is an important part of life. This is critical to developing problem-solving skills.  </a:t>
            </a:r>
            <a:endParaRPr b="1"/>
          </a:p>
        </p:txBody>
      </p:sp>
      <p:sp>
        <p:nvSpPr>
          <p:cNvPr id="246" name="Google Shape;246;p31"/>
          <p:cNvSpPr txBox="1"/>
          <p:nvPr>
            <p:ph idx="2" type="body"/>
          </p:nvPr>
        </p:nvSpPr>
        <p:spPr>
          <a:xfrm>
            <a:off x="4832400" y="3895325"/>
            <a:ext cx="4075500" cy="673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Student quote: “I don’t like not doing things well. People judge you if you can’t do things well, and I don’t like being judged.”</a:t>
            </a:r>
            <a:endParaRPr/>
          </a:p>
        </p:txBody>
      </p:sp>
      <p:pic>
        <p:nvPicPr>
          <p:cNvPr id="247" name="Google Shape;247;p31"/>
          <p:cNvPicPr preferRelativeResize="0"/>
          <p:nvPr/>
        </p:nvPicPr>
        <p:blipFill rotWithShape="1">
          <a:blip r:embed="rId3">
            <a:alphaModFix/>
          </a:blip>
          <a:srcRect b="22066" l="22747" r="57966" t="28043"/>
          <a:stretch/>
        </p:blipFill>
        <p:spPr>
          <a:xfrm>
            <a:off x="5389525" y="1026247"/>
            <a:ext cx="1901800" cy="27673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4"/>
          <p:cNvSpPr txBox="1"/>
          <p:nvPr>
            <p:ph type="title"/>
          </p:nvPr>
        </p:nvSpPr>
        <p:spPr>
          <a:xfrm>
            <a:off x="1888684" y="1746100"/>
            <a:ext cx="5377500" cy="1646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The Engagement Problem</a:t>
            </a:r>
            <a:br>
              <a:rPr lang="en"/>
            </a:br>
            <a:r>
              <a:rPr lang="en" sz="2200"/>
              <a:t>(Be sure you check out the engagement toolkit and engagement resources in this repository!)</a:t>
            </a:r>
            <a:endParaRPr sz="22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32"/>
          <p:cNvSpPr txBox="1"/>
          <p:nvPr>
            <p:ph type="title"/>
          </p:nvPr>
        </p:nvSpPr>
        <p:spPr>
          <a:xfrm>
            <a:off x="1888684" y="1746100"/>
            <a:ext cx="5377500" cy="1646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Resources for Implementing Maker Based Education</a:t>
            </a:r>
            <a:endParaRPr/>
          </a:p>
          <a:p>
            <a:pPr indent="0" lvl="0" marL="0" rtl="0" algn="ctr">
              <a:spcBef>
                <a:spcPts val="0"/>
              </a:spcBef>
              <a:spcAft>
                <a:spcPts val="0"/>
              </a:spcAft>
              <a:buNone/>
            </a:pPr>
            <a:r>
              <a:rPr lang="en"/>
              <a:t>(Which can overlap with STEM)</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id="257" name="Google Shape;257;p33"/>
          <p:cNvPicPr preferRelativeResize="0"/>
          <p:nvPr/>
        </p:nvPicPr>
        <p:blipFill rotWithShape="1">
          <a:blip r:embed="rId3">
            <a:alphaModFix/>
          </a:blip>
          <a:srcRect b="9049" l="1624" r="1691" t="1616"/>
          <a:stretch/>
        </p:blipFill>
        <p:spPr>
          <a:xfrm>
            <a:off x="941025" y="236150"/>
            <a:ext cx="7493987" cy="478947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34"/>
          <p:cNvSpPr txBox="1"/>
          <p:nvPr>
            <p:ph type="title"/>
          </p:nvPr>
        </p:nvSpPr>
        <p:spPr>
          <a:xfrm>
            <a:off x="321400" y="314650"/>
            <a:ext cx="8358900" cy="127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Resources to help with Maker- Based Approaches are available in the repository. </a:t>
            </a:r>
            <a:endParaRPr/>
          </a:p>
        </p:txBody>
      </p:sp>
      <p:pic>
        <p:nvPicPr>
          <p:cNvPr id="263" name="Google Shape;263;p34"/>
          <p:cNvPicPr preferRelativeResize="0"/>
          <p:nvPr/>
        </p:nvPicPr>
        <p:blipFill>
          <a:blip r:embed="rId3">
            <a:alphaModFix/>
          </a:blip>
          <a:stretch>
            <a:fillRect/>
          </a:stretch>
        </p:blipFill>
        <p:spPr>
          <a:xfrm>
            <a:off x="321400" y="1483200"/>
            <a:ext cx="3933651" cy="3229925"/>
          </a:xfrm>
          <a:prstGeom prst="rect">
            <a:avLst/>
          </a:prstGeom>
          <a:noFill/>
          <a:ln>
            <a:noFill/>
          </a:ln>
        </p:spPr>
      </p:pic>
      <p:pic>
        <p:nvPicPr>
          <p:cNvPr id="264" name="Google Shape;264;p34"/>
          <p:cNvPicPr preferRelativeResize="0"/>
          <p:nvPr/>
        </p:nvPicPr>
        <p:blipFill>
          <a:blip r:embed="rId4">
            <a:alphaModFix/>
          </a:blip>
          <a:stretch>
            <a:fillRect/>
          </a:stretch>
        </p:blipFill>
        <p:spPr>
          <a:xfrm>
            <a:off x="4436125" y="1758753"/>
            <a:ext cx="4484198" cy="1851424"/>
          </a:xfrm>
          <a:prstGeom prst="rect">
            <a:avLst/>
          </a:prstGeom>
          <a:noFill/>
          <a:ln>
            <a:noFill/>
          </a:ln>
        </p:spPr>
      </p:pic>
      <p:sp>
        <p:nvSpPr>
          <p:cNvPr id="265" name="Google Shape;265;p34"/>
          <p:cNvSpPr txBox="1"/>
          <p:nvPr/>
        </p:nvSpPr>
        <p:spPr>
          <a:xfrm>
            <a:off x="5444800" y="4480550"/>
            <a:ext cx="34476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Source:  SMU Maker Education Project (2018)</a:t>
            </a:r>
            <a:endParaRPr>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5"/>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71" name="Google Shape;271;p35"/>
          <p:cNvPicPr preferRelativeResize="0"/>
          <p:nvPr/>
        </p:nvPicPr>
        <p:blipFill>
          <a:blip r:embed="rId3">
            <a:alphaModFix/>
          </a:blip>
          <a:stretch>
            <a:fillRect/>
          </a:stretch>
        </p:blipFill>
        <p:spPr>
          <a:xfrm>
            <a:off x="855400" y="653225"/>
            <a:ext cx="7008991" cy="3960051"/>
          </a:xfrm>
          <a:prstGeom prst="rect">
            <a:avLst/>
          </a:prstGeom>
          <a:noFill/>
          <a:ln>
            <a:noFill/>
          </a:ln>
        </p:spPr>
      </p:pic>
      <p:sp>
        <p:nvSpPr>
          <p:cNvPr id="272" name="Google Shape;272;p35"/>
          <p:cNvSpPr txBox="1"/>
          <p:nvPr/>
        </p:nvSpPr>
        <p:spPr>
          <a:xfrm>
            <a:off x="5522225" y="4513725"/>
            <a:ext cx="34476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Source:  SMU Maker Education Project (2018)</a:t>
            </a:r>
            <a:endParaRPr>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pic>
        <p:nvPicPr>
          <p:cNvPr id="277" name="Google Shape;277;p36"/>
          <p:cNvPicPr preferRelativeResize="0"/>
          <p:nvPr/>
        </p:nvPicPr>
        <p:blipFill>
          <a:blip r:embed="rId3">
            <a:alphaModFix/>
          </a:blip>
          <a:stretch>
            <a:fillRect/>
          </a:stretch>
        </p:blipFill>
        <p:spPr>
          <a:xfrm>
            <a:off x="263025" y="348700"/>
            <a:ext cx="6204875" cy="4196400"/>
          </a:xfrm>
          <a:prstGeom prst="rect">
            <a:avLst/>
          </a:prstGeom>
          <a:noFill/>
          <a:ln>
            <a:noFill/>
          </a:ln>
        </p:spPr>
      </p:pic>
      <p:sp>
        <p:nvSpPr>
          <p:cNvPr id="278" name="Google Shape;278;p36"/>
          <p:cNvSpPr txBox="1"/>
          <p:nvPr/>
        </p:nvSpPr>
        <p:spPr>
          <a:xfrm>
            <a:off x="6401550" y="348700"/>
            <a:ext cx="2278500" cy="266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latin typeface="Calibri"/>
                <a:ea typeface="Calibri"/>
                <a:cs typeface="Calibri"/>
                <a:sym typeface="Calibri"/>
              </a:rPr>
              <a:t>These resources are found in the PBL section of the repository under “Planning Tools”</a:t>
            </a:r>
            <a:endParaRPr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a:p>
            <a:pPr indent="0" lvl="0" marL="0" rtl="0" algn="l">
              <a:spcBef>
                <a:spcPts val="0"/>
              </a:spcBef>
              <a:spcAft>
                <a:spcPts val="0"/>
              </a:spcAft>
              <a:buNone/>
            </a:pPr>
            <a:r>
              <a:rPr lang="en" sz="1100">
                <a:latin typeface="Calibri"/>
                <a:ea typeface="Calibri"/>
                <a:cs typeface="Calibri"/>
                <a:sym typeface="Calibri"/>
              </a:rPr>
              <a:t>Example activity:</a:t>
            </a:r>
            <a:endParaRPr sz="1100">
              <a:latin typeface="Calibri"/>
              <a:ea typeface="Calibri"/>
              <a:cs typeface="Calibri"/>
              <a:sym typeface="Calibri"/>
            </a:endParaRPr>
          </a:p>
          <a:p>
            <a:pPr indent="0" lvl="0" marL="0" rtl="0" algn="l">
              <a:spcBef>
                <a:spcPts val="0"/>
              </a:spcBef>
              <a:spcAft>
                <a:spcPts val="0"/>
              </a:spcAft>
              <a:buNone/>
            </a:pPr>
            <a:r>
              <a:rPr lang="en" sz="1100">
                <a:latin typeface="Calibri"/>
                <a:ea typeface="Calibri"/>
                <a:cs typeface="Calibri"/>
                <a:sym typeface="Calibri"/>
              </a:rPr>
              <a:t>After reading “Zane and the Hurricane,” students were tasked with making a prototype home to withstand a hurricane and describe how it’s features are designed to withstand hurricane conditions..</a:t>
            </a:r>
            <a:endParaRPr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a:p>
            <a:pPr indent="0" lvl="0" marL="0" rtl="0" algn="l">
              <a:spcBef>
                <a:spcPts val="0"/>
              </a:spcBef>
              <a:spcAft>
                <a:spcPts val="0"/>
              </a:spcAft>
              <a:buNone/>
            </a:pPr>
            <a:r>
              <a:rPr lang="en" sz="1100">
                <a:latin typeface="Calibri"/>
                <a:ea typeface="Calibri"/>
                <a:cs typeface="Calibri"/>
                <a:sym typeface="Calibri"/>
              </a:rPr>
              <a:t>First, they were asked to brainstorm the weather features of a hurricane.</a:t>
            </a:r>
            <a:endParaRPr sz="1100">
              <a:latin typeface="Calibri"/>
              <a:ea typeface="Calibri"/>
              <a:cs typeface="Calibri"/>
              <a:sym typeface="Calibri"/>
            </a:endParaRPr>
          </a:p>
          <a:p>
            <a:pPr indent="0" lvl="0" marL="0" rtl="0" algn="l">
              <a:spcBef>
                <a:spcPts val="0"/>
              </a:spcBef>
              <a:spcAft>
                <a:spcPts val="0"/>
              </a:spcAft>
              <a:buNone/>
            </a:pPr>
            <a:r>
              <a:rPr lang="en" sz="1100">
                <a:latin typeface="Calibri"/>
                <a:ea typeface="Calibri"/>
                <a:cs typeface="Calibri"/>
                <a:sym typeface="Calibri"/>
              </a:rPr>
              <a:t>(Content-focused goal)</a:t>
            </a:r>
            <a:endParaRPr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a:p>
            <a:pPr indent="0" lvl="0" marL="0" rtl="0" algn="l">
              <a:spcBef>
                <a:spcPts val="0"/>
              </a:spcBef>
              <a:spcAft>
                <a:spcPts val="0"/>
              </a:spcAft>
              <a:buNone/>
            </a:pPr>
            <a:r>
              <a:rPr lang="en" sz="1100">
                <a:latin typeface="Calibri"/>
                <a:ea typeface="Calibri"/>
                <a:cs typeface="Calibri"/>
                <a:sym typeface="Calibri"/>
              </a:rPr>
              <a:t>Then, they were asked to sketch the home they would like to construct.</a:t>
            </a:r>
            <a:endParaRPr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a:p>
            <a:pPr indent="0" lvl="0" marL="0" rtl="0" algn="l">
              <a:spcBef>
                <a:spcPts val="0"/>
              </a:spcBef>
              <a:spcAft>
                <a:spcPts val="0"/>
              </a:spcAft>
              <a:buNone/>
            </a:pPr>
            <a:r>
              <a:rPr lang="en" sz="1100">
                <a:latin typeface="Calibri"/>
                <a:ea typeface="Calibri"/>
                <a:cs typeface="Calibri"/>
                <a:sym typeface="Calibri"/>
              </a:rPr>
              <a:t>Finally, students built and tested the prototype</a:t>
            </a:r>
            <a:endParaRPr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a:p>
            <a:pPr indent="0" lvl="0" marL="0" rtl="0" algn="l">
              <a:spcBef>
                <a:spcPts val="0"/>
              </a:spcBef>
              <a:spcAft>
                <a:spcPts val="0"/>
              </a:spcAft>
              <a:buNone/>
            </a:pPr>
            <a:r>
              <a:rPr lang="en" sz="1100">
                <a:latin typeface="Calibri"/>
                <a:ea typeface="Calibri"/>
                <a:cs typeface="Calibri"/>
                <a:sym typeface="Calibri"/>
              </a:rPr>
              <a:t>There are several resources in this repository  to assist in planning a unit. </a:t>
            </a:r>
            <a:endParaRPr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p:txBody>
      </p:sp>
      <p:sp>
        <p:nvSpPr>
          <p:cNvPr id="279" name="Google Shape;279;p36"/>
          <p:cNvSpPr txBox="1"/>
          <p:nvPr/>
        </p:nvSpPr>
        <p:spPr>
          <a:xfrm>
            <a:off x="2590975" y="4445525"/>
            <a:ext cx="34476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Source:  SMU Maker Education Project (2018)</a:t>
            </a:r>
            <a:endParaRPr>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37"/>
          <p:cNvSpPr txBox="1"/>
          <p:nvPr>
            <p:ph type="title"/>
          </p:nvPr>
        </p:nvSpPr>
        <p:spPr>
          <a:xfrm>
            <a:off x="1888684" y="1746100"/>
            <a:ext cx="5377500" cy="1646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Getting the most out of your STEM activities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38"/>
          <p:cNvSpPr txBox="1"/>
          <p:nvPr>
            <p:ph type="title"/>
          </p:nvPr>
        </p:nvSpPr>
        <p:spPr>
          <a:xfrm>
            <a:off x="408375" y="238400"/>
            <a:ext cx="82473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to get the most out of your STEM Activity</a:t>
            </a:r>
            <a:endParaRPr/>
          </a:p>
        </p:txBody>
      </p:sp>
      <p:sp>
        <p:nvSpPr>
          <p:cNvPr id="290" name="Google Shape;290;p38"/>
          <p:cNvSpPr txBox="1"/>
          <p:nvPr>
            <p:ph idx="1" type="body"/>
          </p:nvPr>
        </p:nvSpPr>
        <p:spPr>
          <a:xfrm>
            <a:off x="408375" y="839400"/>
            <a:ext cx="7916400" cy="3599400"/>
          </a:xfrm>
          <a:prstGeom prst="rect">
            <a:avLst/>
          </a:prstGeom>
        </p:spPr>
        <p:txBody>
          <a:bodyPr anchorCtr="0" anchor="t" bIns="91425" lIns="91425" spcFirstLastPara="1" rIns="91425" wrap="square" tIns="91425">
            <a:noAutofit/>
          </a:bodyPr>
          <a:lstStyle/>
          <a:p>
            <a:pPr indent="-349250" lvl="0" marL="457200" rtl="0" algn="l">
              <a:lnSpc>
                <a:spcPct val="100000"/>
              </a:lnSpc>
              <a:spcBef>
                <a:spcPts val="0"/>
              </a:spcBef>
              <a:spcAft>
                <a:spcPts val="0"/>
              </a:spcAft>
              <a:buClr>
                <a:srgbClr val="000000"/>
              </a:buClr>
              <a:buSzPts val="1900"/>
              <a:buChar char="●"/>
            </a:pPr>
            <a:r>
              <a:rPr lang="en" sz="1900">
                <a:solidFill>
                  <a:srgbClr val="000000"/>
                </a:solidFill>
              </a:rPr>
              <a:t>Providing project goals that are content-focused can increase student retention of science/mathematics learning, as opposed to goals that are outcome-based (Malkiewich and Chase, 2019).</a:t>
            </a:r>
            <a:endParaRPr sz="1900">
              <a:solidFill>
                <a:srgbClr val="000000"/>
              </a:solidFill>
            </a:endParaRPr>
          </a:p>
          <a:p>
            <a:pPr indent="0" lvl="0" marL="0" rtl="0" algn="l">
              <a:lnSpc>
                <a:spcPct val="100000"/>
              </a:lnSpc>
              <a:spcBef>
                <a:spcPts val="0"/>
              </a:spcBef>
              <a:spcAft>
                <a:spcPts val="0"/>
              </a:spcAft>
              <a:buNone/>
            </a:pPr>
            <a:r>
              <a:rPr lang="en" sz="1900">
                <a:solidFill>
                  <a:srgbClr val="000000"/>
                </a:solidFill>
              </a:rPr>
              <a:t>	</a:t>
            </a:r>
            <a:endParaRPr sz="1900">
              <a:solidFill>
                <a:srgbClr val="000000"/>
              </a:solidFill>
            </a:endParaRPr>
          </a:p>
          <a:p>
            <a:pPr indent="0" lvl="0" marL="0" rtl="0" algn="l">
              <a:lnSpc>
                <a:spcPct val="100000"/>
              </a:lnSpc>
              <a:spcBef>
                <a:spcPts val="0"/>
              </a:spcBef>
              <a:spcAft>
                <a:spcPts val="0"/>
              </a:spcAft>
              <a:buNone/>
            </a:pPr>
            <a:r>
              <a:t/>
            </a:r>
            <a:endParaRPr sz="1900">
              <a:solidFill>
                <a:srgbClr val="000000"/>
              </a:solidFill>
            </a:endParaRPr>
          </a:p>
          <a:p>
            <a:pPr indent="0" lvl="0" marL="0" rtl="0" algn="l">
              <a:lnSpc>
                <a:spcPct val="100000"/>
              </a:lnSpc>
              <a:spcBef>
                <a:spcPts val="0"/>
              </a:spcBef>
              <a:spcAft>
                <a:spcPts val="0"/>
              </a:spcAft>
              <a:buNone/>
            </a:pPr>
            <a:r>
              <a:t/>
            </a:r>
            <a:endParaRPr sz="1900">
              <a:solidFill>
                <a:srgbClr val="000000"/>
              </a:solidFill>
            </a:endParaRPr>
          </a:p>
        </p:txBody>
      </p:sp>
      <p:pic>
        <p:nvPicPr>
          <p:cNvPr id="291" name="Google Shape;291;p38"/>
          <p:cNvPicPr preferRelativeResize="0"/>
          <p:nvPr/>
        </p:nvPicPr>
        <p:blipFill>
          <a:blip r:embed="rId3">
            <a:alphaModFix/>
          </a:blip>
          <a:stretch>
            <a:fillRect/>
          </a:stretch>
        </p:blipFill>
        <p:spPr>
          <a:xfrm>
            <a:off x="2614200" y="2571750"/>
            <a:ext cx="3504749" cy="3996400"/>
          </a:xfrm>
          <a:prstGeom prst="rect">
            <a:avLst/>
          </a:prstGeom>
          <a:noFill/>
          <a:ln>
            <a:noFill/>
          </a:ln>
        </p:spPr>
      </p:pic>
      <p:cxnSp>
        <p:nvCxnSpPr>
          <p:cNvPr id="292" name="Google Shape;292;p38"/>
          <p:cNvCxnSpPr/>
          <p:nvPr/>
        </p:nvCxnSpPr>
        <p:spPr>
          <a:xfrm>
            <a:off x="552500" y="1841650"/>
            <a:ext cx="1986300" cy="1368000"/>
          </a:xfrm>
          <a:prstGeom prst="straightConnector1">
            <a:avLst/>
          </a:prstGeom>
          <a:noFill/>
          <a:ln cap="flat" cmpd="sng" w="114300">
            <a:solidFill>
              <a:srgbClr val="FF0000"/>
            </a:solidFill>
            <a:prstDash val="solid"/>
            <a:round/>
            <a:headEnd len="med" w="med" type="none"/>
            <a:tailEnd len="med" w="med" type="triangle"/>
          </a:ln>
        </p:spPr>
      </p:cxn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39"/>
          <p:cNvSpPr txBox="1"/>
          <p:nvPr>
            <p:ph type="title"/>
          </p:nvPr>
        </p:nvSpPr>
        <p:spPr>
          <a:xfrm>
            <a:off x="408375" y="238400"/>
            <a:ext cx="84975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to get the most out of your STEM Activity</a:t>
            </a:r>
            <a:endParaRPr/>
          </a:p>
        </p:txBody>
      </p:sp>
      <p:sp>
        <p:nvSpPr>
          <p:cNvPr id="298" name="Google Shape;298;p39"/>
          <p:cNvSpPr txBox="1"/>
          <p:nvPr>
            <p:ph idx="1" type="body"/>
          </p:nvPr>
        </p:nvSpPr>
        <p:spPr>
          <a:xfrm>
            <a:off x="408375" y="839400"/>
            <a:ext cx="7916400" cy="3599400"/>
          </a:xfrm>
          <a:prstGeom prst="rect">
            <a:avLst/>
          </a:prstGeom>
        </p:spPr>
        <p:txBody>
          <a:bodyPr anchorCtr="0" anchor="t" bIns="91425" lIns="91425" spcFirstLastPara="1" rIns="91425" wrap="square" tIns="91425">
            <a:noAutofit/>
          </a:bodyPr>
          <a:lstStyle/>
          <a:p>
            <a:pPr indent="-349250" lvl="0" marL="457200" rtl="0" algn="l">
              <a:lnSpc>
                <a:spcPct val="100000"/>
              </a:lnSpc>
              <a:spcBef>
                <a:spcPts val="0"/>
              </a:spcBef>
              <a:spcAft>
                <a:spcPts val="0"/>
              </a:spcAft>
              <a:buClr>
                <a:srgbClr val="000000"/>
              </a:buClr>
              <a:buSzPts val="1900"/>
              <a:buChar char="●"/>
            </a:pPr>
            <a:r>
              <a:rPr lang="en" sz="1900">
                <a:solidFill>
                  <a:srgbClr val="000000"/>
                </a:solidFill>
              </a:rPr>
              <a:t>Take the time to create resources that will utilize the concept of </a:t>
            </a:r>
            <a:r>
              <a:rPr b="1" lang="en" sz="1900">
                <a:solidFill>
                  <a:srgbClr val="000000"/>
                </a:solidFill>
              </a:rPr>
              <a:t>contrasting cases</a:t>
            </a:r>
            <a:r>
              <a:rPr lang="en" sz="1900">
                <a:solidFill>
                  <a:srgbClr val="000000"/>
                </a:solidFill>
              </a:rPr>
              <a:t> (comparisons) to promote students to make deeper meaning of their new content</a:t>
            </a:r>
            <a:endParaRPr sz="1900">
              <a:solidFill>
                <a:srgbClr val="000000"/>
              </a:solidFill>
            </a:endParaRPr>
          </a:p>
          <a:p>
            <a:pPr indent="-349250" lvl="0" marL="457200" rtl="0" algn="l">
              <a:lnSpc>
                <a:spcPct val="100000"/>
              </a:lnSpc>
              <a:spcBef>
                <a:spcPts val="0"/>
              </a:spcBef>
              <a:spcAft>
                <a:spcPts val="0"/>
              </a:spcAft>
              <a:buClr>
                <a:srgbClr val="000000"/>
              </a:buClr>
              <a:buSzPts val="1900"/>
              <a:buChar char="●"/>
            </a:pPr>
            <a:r>
              <a:rPr lang="en" sz="1900">
                <a:solidFill>
                  <a:srgbClr val="000000"/>
                </a:solidFill>
              </a:rPr>
              <a:t>Examining multiple representations of a concept provides instructional scaffolding to allow students to make deeper meaning from their new science/math content, thereby supporting the development of higher-order questioning (Hall and Miro, 2016; Malkiewich and Chase, 2019). </a:t>
            </a:r>
            <a:endParaRPr sz="1900">
              <a:solidFill>
                <a:srgbClr val="000000"/>
              </a:solidFill>
            </a:endParaRPr>
          </a:p>
          <a:p>
            <a:pPr indent="-349250" lvl="0" marL="457200" rtl="0" algn="l">
              <a:lnSpc>
                <a:spcPct val="100000"/>
              </a:lnSpc>
              <a:spcBef>
                <a:spcPts val="0"/>
              </a:spcBef>
              <a:spcAft>
                <a:spcPts val="0"/>
              </a:spcAft>
              <a:buClr>
                <a:srgbClr val="000000"/>
              </a:buClr>
              <a:buSzPts val="1900"/>
              <a:buChar char="●"/>
            </a:pPr>
            <a:r>
              <a:rPr lang="en" sz="1900">
                <a:solidFill>
                  <a:srgbClr val="000000"/>
                </a:solidFill>
              </a:rPr>
              <a:t>These contrasting cases are an excellent opportunity to link assessment-aligned questions to your PBL to prepare for end of year assessments. </a:t>
            </a:r>
            <a:endParaRPr sz="1900">
              <a:solidFill>
                <a:srgbClr val="000000"/>
              </a:solidFill>
            </a:endParaRPr>
          </a:p>
          <a:p>
            <a:pPr indent="0" lvl="0" marL="0" rtl="0" algn="l">
              <a:lnSpc>
                <a:spcPct val="100000"/>
              </a:lnSpc>
              <a:spcBef>
                <a:spcPts val="0"/>
              </a:spcBef>
              <a:spcAft>
                <a:spcPts val="0"/>
              </a:spcAft>
              <a:buNone/>
            </a:pPr>
            <a:r>
              <a:t/>
            </a:r>
            <a:endParaRPr sz="1900">
              <a:solidFill>
                <a:srgbClr val="000000"/>
              </a:solidFill>
              <a:highlight>
                <a:srgbClr val="FFFF00"/>
              </a:highligh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40"/>
          <p:cNvSpPr txBox="1"/>
          <p:nvPr>
            <p:ph type="title"/>
          </p:nvPr>
        </p:nvSpPr>
        <p:spPr>
          <a:xfrm>
            <a:off x="408375" y="238400"/>
            <a:ext cx="84843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to get the most out of your STEM Activity</a:t>
            </a:r>
            <a:endParaRPr/>
          </a:p>
        </p:txBody>
      </p:sp>
      <p:sp>
        <p:nvSpPr>
          <p:cNvPr id="304" name="Google Shape;304;p40"/>
          <p:cNvSpPr txBox="1"/>
          <p:nvPr>
            <p:ph idx="1" type="body"/>
          </p:nvPr>
        </p:nvSpPr>
        <p:spPr>
          <a:xfrm>
            <a:off x="5693625" y="575175"/>
            <a:ext cx="2809500" cy="4125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500">
                <a:solidFill>
                  <a:srgbClr val="000000"/>
                </a:solidFill>
              </a:rPr>
              <a:t>Contrasting cases</a:t>
            </a:r>
            <a:r>
              <a:rPr lang="en" sz="1500">
                <a:solidFill>
                  <a:srgbClr val="000000"/>
                </a:solidFill>
              </a:rPr>
              <a:t> are the BEST WAY to connect your accountability goals to your activity. </a:t>
            </a:r>
            <a:endParaRPr sz="1500">
              <a:solidFill>
                <a:srgbClr val="000000"/>
              </a:solidFill>
            </a:endParaRPr>
          </a:p>
          <a:p>
            <a:pPr indent="0" lvl="0" marL="0" rtl="0" algn="l">
              <a:lnSpc>
                <a:spcPct val="100000"/>
              </a:lnSpc>
              <a:spcBef>
                <a:spcPts val="0"/>
              </a:spcBef>
              <a:spcAft>
                <a:spcPts val="0"/>
              </a:spcAft>
              <a:buNone/>
            </a:pPr>
            <a:r>
              <a:t/>
            </a:r>
            <a:endParaRPr sz="1500">
              <a:solidFill>
                <a:srgbClr val="000000"/>
              </a:solidFill>
            </a:endParaRPr>
          </a:p>
          <a:p>
            <a:pPr indent="0" lvl="0" marL="0" rtl="0" algn="l">
              <a:lnSpc>
                <a:spcPct val="100000"/>
              </a:lnSpc>
              <a:spcBef>
                <a:spcPts val="0"/>
              </a:spcBef>
              <a:spcAft>
                <a:spcPts val="0"/>
              </a:spcAft>
              <a:buNone/>
            </a:pPr>
            <a:r>
              <a:rPr lang="en" sz="1500">
                <a:solidFill>
                  <a:srgbClr val="000000"/>
                </a:solidFill>
              </a:rPr>
              <a:t>You can even use EOC/FSA style questions and visual representations. </a:t>
            </a:r>
            <a:endParaRPr sz="1500">
              <a:solidFill>
                <a:srgbClr val="000000"/>
              </a:solidFill>
            </a:endParaRPr>
          </a:p>
          <a:p>
            <a:pPr indent="0" lvl="0" marL="0" rtl="0" algn="l">
              <a:lnSpc>
                <a:spcPct val="100000"/>
              </a:lnSpc>
              <a:spcBef>
                <a:spcPts val="0"/>
              </a:spcBef>
              <a:spcAft>
                <a:spcPts val="0"/>
              </a:spcAft>
              <a:buNone/>
            </a:pPr>
            <a:r>
              <a:t/>
            </a:r>
            <a:endParaRPr sz="1500">
              <a:solidFill>
                <a:srgbClr val="000000"/>
              </a:solidFill>
            </a:endParaRPr>
          </a:p>
          <a:p>
            <a:pPr indent="0" lvl="0" marL="0" rtl="0" algn="l">
              <a:lnSpc>
                <a:spcPct val="100000"/>
              </a:lnSpc>
              <a:spcBef>
                <a:spcPts val="0"/>
              </a:spcBef>
              <a:spcAft>
                <a:spcPts val="0"/>
              </a:spcAft>
              <a:buNone/>
            </a:pPr>
            <a:r>
              <a:rPr lang="en" sz="1500">
                <a:solidFill>
                  <a:srgbClr val="000000"/>
                </a:solidFill>
              </a:rPr>
              <a:t>Examples:  </a:t>
            </a:r>
            <a:endParaRPr sz="1500">
              <a:solidFill>
                <a:srgbClr val="000000"/>
              </a:solidFill>
            </a:endParaRPr>
          </a:p>
          <a:p>
            <a:pPr indent="0" lvl="0" marL="0" rtl="0" algn="l">
              <a:lnSpc>
                <a:spcPct val="100000"/>
              </a:lnSpc>
              <a:spcBef>
                <a:spcPts val="0"/>
              </a:spcBef>
              <a:spcAft>
                <a:spcPts val="0"/>
              </a:spcAft>
              <a:buNone/>
            </a:pPr>
            <a:r>
              <a:rPr lang="en" sz="1500">
                <a:solidFill>
                  <a:srgbClr val="000000"/>
                </a:solidFill>
              </a:rPr>
              <a:t>Ask students to evaluate parabolas for differences</a:t>
            </a:r>
            <a:endParaRPr sz="1500">
              <a:solidFill>
                <a:srgbClr val="000000"/>
              </a:solidFill>
            </a:endParaRPr>
          </a:p>
          <a:p>
            <a:pPr indent="0" lvl="0" marL="0" rtl="0" algn="l">
              <a:lnSpc>
                <a:spcPct val="100000"/>
              </a:lnSpc>
              <a:spcBef>
                <a:spcPts val="0"/>
              </a:spcBef>
              <a:spcAft>
                <a:spcPts val="0"/>
              </a:spcAft>
              <a:buNone/>
            </a:pPr>
            <a:r>
              <a:t/>
            </a:r>
            <a:endParaRPr sz="1500">
              <a:solidFill>
                <a:srgbClr val="000000"/>
              </a:solidFill>
            </a:endParaRPr>
          </a:p>
          <a:p>
            <a:pPr indent="0" lvl="0" marL="0" rtl="0" algn="l">
              <a:lnSpc>
                <a:spcPct val="100000"/>
              </a:lnSpc>
              <a:spcBef>
                <a:spcPts val="0"/>
              </a:spcBef>
              <a:spcAft>
                <a:spcPts val="0"/>
              </a:spcAft>
              <a:buNone/>
            </a:pPr>
            <a:r>
              <a:rPr lang="en" sz="1500">
                <a:solidFill>
                  <a:srgbClr val="000000"/>
                </a:solidFill>
              </a:rPr>
              <a:t>Ask students to compare various representations of cells for difference</a:t>
            </a:r>
            <a:endParaRPr sz="1500">
              <a:solidFill>
                <a:srgbClr val="000000"/>
              </a:solidFill>
            </a:endParaRPr>
          </a:p>
          <a:p>
            <a:pPr indent="0" lvl="0" marL="0" rtl="0" algn="l">
              <a:lnSpc>
                <a:spcPct val="100000"/>
              </a:lnSpc>
              <a:spcBef>
                <a:spcPts val="0"/>
              </a:spcBef>
              <a:spcAft>
                <a:spcPts val="0"/>
              </a:spcAft>
              <a:buNone/>
            </a:pPr>
            <a:r>
              <a:t/>
            </a:r>
            <a:endParaRPr sz="1500">
              <a:solidFill>
                <a:srgbClr val="000000"/>
              </a:solidFill>
            </a:endParaRPr>
          </a:p>
          <a:p>
            <a:pPr indent="0" lvl="0" marL="0" rtl="0" algn="l">
              <a:lnSpc>
                <a:spcPct val="100000"/>
              </a:lnSpc>
              <a:spcBef>
                <a:spcPts val="0"/>
              </a:spcBef>
              <a:spcAft>
                <a:spcPts val="0"/>
              </a:spcAft>
              <a:buNone/>
            </a:pPr>
            <a:r>
              <a:rPr lang="en" sz="1500">
                <a:solidFill>
                  <a:srgbClr val="000000"/>
                </a:solidFill>
              </a:rPr>
              <a:t>Source: Malkiewich and Chase (2019) </a:t>
            </a:r>
            <a:endParaRPr sz="1600"/>
          </a:p>
        </p:txBody>
      </p:sp>
      <p:pic>
        <p:nvPicPr>
          <p:cNvPr id="305" name="Google Shape;305;p40"/>
          <p:cNvPicPr preferRelativeResize="0"/>
          <p:nvPr/>
        </p:nvPicPr>
        <p:blipFill>
          <a:blip r:embed="rId3">
            <a:alphaModFix/>
          </a:blip>
          <a:stretch>
            <a:fillRect/>
          </a:stretch>
        </p:blipFill>
        <p:spPr>
          <a:xfrm>
            <a:off x="263450" y="772050"/>
            <a:ext cx="5031951" cy="420372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41"/>
          <p:cNvSpPr txBox="1"/>
          <p:nvPr>
            <p:ph type="title"/>
          </p:nvPr>
        </p:nvSpPr>
        <p:spPr>
          <a:xfrm>
            <a:off x="1888684" y="1746100"/>
            <a:ext cx="5377500" cy="1646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Examples of STEM projects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id="139" name="Google Shape;139;p15">
            <a:hlinkClick r:id="rId3"/>
          </p:cNvPr>
          <p:cNvPicPr preferRelativeResize="0"/>
          <p:nvPr/>
        </p:nvPicPr>
        <p:blipFill rotWithShape="1">
          <a:blip r:embed="rId4">
            <a:alphaModFix/>
          </a:blip>
          <a:srcRect b="19045" l="17471" r="18577" t="23811"/>
          <a:stretch/>
        </p:blipFill>
        <p:spPr>
          <a:xfrm>
            <a:off x="6958094" y="571500"/>
            <a:ext cx="1809407" cy="1616875"/>
          </a:xfrm>
          <a:prstGeom prst="rect">
            <a:avLst/>
          </a:prstGeom>
          <a:noFill/>
          <a:ln>
            <a:noFill/>
          </a:ln>
        </p:spPr>
      </p:pic>
      <p:sp>
        <p:nvSpPr>
          <p:cNvPr id="140" name="Google Shape;140;p15"/>
          <p:cNvSpPr txBox="1"/>
          <p:nvPr>
            <p:ph type="title"/>
          </p:nvPr>
        </p:nvSpPr>
        <p:spPr>
          <a:xfrm>
            <a:off x="599400" y="139950"/>
            <a:ext cx="8168100" cy="86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400"/>
              <a:t>Developing a Definition of Engagement</a:t>
            </a:r>
            <a:endParaRPr b="1" sz="2300"/>
          </a:p>
        </p:txBody>
      </p:sp>
      <p:sp>
        <p:nvSpPr>
          <p:cNvPr id="141" name="Google Shape;141;p15"/>
          <p:cNvSpPr txBox="1"/>
          <p:nvPr>
            <p:ph idx="1" type="body"/>
          </p:nvPr>
        </p:nvSpPr>
        <p:spPr>
          <a:xfrm>
            <a:off x="215825" y="862500"/>
            <a:ext cx="7945200" cy="313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t>Engagement is . . .</a:t>
            </a:r>
            <a:r>
              <a:rPr lang="en" sz="2400"/>
              <a:t> </a:t>
            </a:r>
            <a:endParaRPr sz="2400"/>
          </a:p>
          <a:p>
            <a:pPr indent="-381000" lvl="0" marL="457200" rtl="0" algn="l">
              <a:spcBef>
                <a:spcPts val="1600"/>
              </a:spcBef>
              <a:spcAft>
                <a:spcPts val="0"/>
              </a:spcAft>
              <a:buSzPts val="2400"/>
              <a:buChar char="●"/>
            </a:pPr>
            <a:r>
              <a:rPr lang="en" sz="2400"/>
              <a:t>A predictor of educational outcomes</a:t>
            </a:r>
            <a:endParaRPr b="1" sz="2400"/>
          </a:p>
          <a:p>
            <a:pPr indent="-381000" lvl="0" marL="457200" rtl="0" algn="l">
              <a:spcBef>
                <a:spcPts val="0"/>
              </a:spcBef>
              <a:spcAft>
                <a:spcPts val="0"/>
              </a:spcAft>
              <a:buSzPts val="2400"/>
              <a:buChar char="●"/>
            </a:pPr>
            <a:r>
              <a:rPr lang="en" sz="2400"/>
              <a:t>An indicator that  students are actively involved in their learning</a:t>
            </a:r>
            <a:endParaRPr sz="2400"/>
          </a:p>
          <a:p>
            <a:pPr indent="-381000" lvl="0" marL="457200" rtl="0" algn="l">
              <a:spcBef>
                <a:spcPts val="0"/>
              </a:spcBef>
              <a:spcAft>
                <a:spcPts val="0"/>
              </a:spcAft>
              <a:buSzPts val="2400"/>
              <a:buChar char="●"/>
            </a:pPr>
            <a:r>
              <a:rPr lang="en" sz="2400"/>
              <a:t>A flexible state that can be increased by improving instruction</a:t>
            </a:r>
            <a:endParaRPr sz="2400"/>
          </a:p>
          <a:p>
            <a:pPr indent="-381000" lvl="0" marL="457200" rtl="0" algn="l">
              <a:spcBef>
                <a:spcPts val="0"/>
              </a:spcBef>
              <a:spcAft>
                <a:spcPts val="0"/>
              </a:spcAft>
              <a:buSzPts val="2400"/>
              <a:buChar char="●"/>
            </a:pPr>
            <a:r>
              <a:rPr lang="en" sz="2400"/>
              <a:t>An indicator that can be used to target intervention for academic success</a:t>
            </a:r>
            <a:endParaRPr sz="2400"/>
          </a:p>
          <a:p>
            <a:pPr indent="-381000" lvl="0" marL="457200" rtl="0" algn="l">
              <a:spcBef>
                <a:spcPts val="0"/>
              </a:spcBef>
              <a:spcAft>
                <a:spcPts val="0"/>
              </a:spcAft>
              <a:buSzPts val="2400"/>
              <a:buChar char="●"/>
            </a:pPr>
            <a:r>
              <a:rPr lang="en" sz="2400"/>
              <a:t>Multi-dimensional construct</a:t>
            </a:r>
            <a:endParaRPr sz="2400"/>
          </a:p>
        </p:txBody>
      </p:sp>
      <p:sp>
        <p:nvSpPr>
          <p:cNvPr id="142" name="Google Shape;142;p15"/>
          <p:cNvSpPr txBox="1"/>
          <p:nvPr/>
        </p:nvSpPr>
        <p:spPr>
          <a:xfrm>
            <a:off x="6240775" y="4480550"/>
            <a:ext cx="26517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Source:  Fredricks et. al, (2016)</a:t>
            </a:r>
            <a:endParaRPr>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42"/>
          <p:cNvSpPr txBox="1"/>
          <p:nvPr>
            <p:ph idx="4294967295" type="title"/>
          </p:nvPr>
        </p:nvSpPr>
        <p:spPr>
          <a:xfrm>
            <a:off x="6275000" y="461250"/>
            <a:ext cx="2892000" cy="2527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4800">
                <a:solidFill>
                  <a:schemeClr val="accent1"/>
                </a:solidFill>
              </a:rPr>
              <a:t>The Great Plankton Race</a:t>
            </a:r>
            <a:endParaRPr sz="4800">
              <a:solidFill>
                <a:schemeClr val="accent1"/>
              </a:solidFill>
            </a:endParaRPr>
          </a:p>
        </p:txBody>
      </p:sp>
      <p:sp>
        <p:nvSpPr>
          <p:cNvPr id="316" name="Google Shape;316;p42"/>
          <p:cNvSpPr txBox="1"/>
          <p:nvPr>
            <p:ph idx="4294967295" type="subTitle"/>
          </p:nvPr>
        </p:nvSpPr>
        <p:spPr>
          <a:xfrm>
            <a:off x="6458300" y="2939175"/>
            <a:ext cx="2525400" cy="472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A STEAM Lesson Example from the Marine and Environmental Science Academy of EPA</a:t>
            </a:r>
            <a:endParaRPr/>
          </a:p>
        </p:txBody>
      </p:sp>
      <p:pic>
        <p:nvPicPr>
          <p:cNvPr descr="Looking down on waves breaking against rock formation" id="317" name="Google Shape;317;p42"/>
          <p:cNvPicPr preferRelativeResize="0"/>
          <p:nvPr/>
        </p:nvPicPr>
        <p:blipFill rotWithShape="1">
          <a:blip r:embed="rId3">
            <a:alphaModFix/>
          </a:blip>
          <a:srcRect b="0" l="43436" r="9328" t="2742"/>
          <a:stretch/>
        </p:blipFill>
        <p:spPr>
          <a:xfrm>
            <a:off x="76200" y="70650"/>
            <a:ext cx="1822199" cy="5002199"/>
          </a:xfrm>
          <a:prstGeom prst="rect">
            <a:avLst/>
          </a:prstGeom>
          <a:noFill/>
          <a:ln>
            <a:noFill/>
          </a:ln>
        </p:spPr>
      </p:pic>
      <p:pic>
        <p:nvPicPr>
          <p:cNvPr descr="Legs wearing loose-fitting black pants and low-top athletic shoes standing on rugged terrain" id="318" name="Google Shape;318;p42"/>
          <p:cNvPicPr preferRelativeResize="0"/>
          <p:nvPr/>
        </p:nvPicPr>
        <p:blipFill rotWithShape="1">
          <a:blip r:embed="rId4">
            <a:alphaModFix/>
          </a:blip>
          <a:srcRect b="1390" l="47051" r="17029" t="0"/>
          <a:stretch/>
        </p:blipFill>
        <p:spPr>
          <a:xfrm>
            <a:off x="1939424" y="70650"/>
            <a:ext cx="1822202" cy="5002197"/>
          </a:xfrm>
          <a:prstGeom prst="rect">
            <a:avLst/>
          </a:prstGeom>
          <a:noFill/>
          <a:ln>
            <a:noFill/>
          </a:ln>
        </p:spPr>
      </p:pic>
      <p:pic>
        <p:nvPicPr>
          <p:cNvPr descr="Golden Gate Bridge in fog" id="319" name="Google Shape;319;p42"/>
          <p:cNvPicPr preferRelativeResize="0"/>
          <p:nvPr/>
        </p:nvPicPr>
        <p:blipFill rotWithShape="1">
          <a:blip r:embed="rId5">
            <a:alphaModFix/>
          </a:blip>
          <a:srcRect b="0" l="10919" r="34234" t="0"/>
          <a:stretch/>
        </p:blipFill>
        <p:spPr>
          <a:xfrm>
            <a:off x="3802650" y="70650"/>
            <a:ext cx="1822200" cy="5002199"/>
          </a:xfrm>
          <a:prstGeom prst="rect">
            <a:avLst/>
          </a:prstGeom>
          <a:noFill/>
          <a:ln>
            <a:noFill/>
          </a:ln>
        </p:spPr>
      </p:pic>
      <p:pic>
        <p:nvPicPr>
          <p:cNvPr id="320" name="Google Shape;320;p42">
            <a:hlinkClick r:id="rId6"/>
          </p:cNvPr>
          <p:cNvPicPr preferRelativeResize="0"/>
          <p:nvPr/>
        </p:nvPicPr>
        <p:blipFill>
          <a:blip r:embed="rId7">
            <a:alphaModFix/>
          </a:blip>
          <a:stretch>
            <a:fillRect/>
          </a:stretch>
        </p:blipFill>
        <p:spPr>
          <a:xfrm rot="-5400000">
            <a:off x="1018550" y="1589975"/>
            <a:ext cx="5068625" cy="2038424"/>
          </a:xfrm>
          <a:prstGeom prst="rect">
            <a:avLst/>
          </a:prstGeom>
          <a:noFill/>
          <a:ln>
            <a:noFill/>
          </a:ln>
        </p:spPr>
      </p:pic>
      <p:pic>
        <p:nvPicPr>
          <p:cNvPr id="321" name="Google Shape;321;p42">
            <a:hlinkClick r:id="rId8"/>
          </p:cNvPr>
          <p:cNvPicPr preferRelativeResize="0"/>
          <p:nvPr/>
        </p:nvPicPr>
        <p:blipFill rotWithShape="1">
          <a:blip r:embed="rId9">
            <a:alphaModFix/>
          </a:blip>
          <a:srcRect b="25855" l="0" r="0" t="18576"/>
          <a:stretch/>
        </p:blipFill>
        <p:spPr>
          <a:xfrm rot="-5400000">
            <a:off x="2615126" y="1622900"/>
            <a:ext cx="5323251" cy="2227199"/>
          </a:xfrm>
          <a:prstGeom prst="rect">
            <a:avLst/>
          </a:prstGeom>
          <a:noFill/>
          <a:ln>
            <a:noFill/>
          </a:ln>
        </p:spPr>
      </p:pic>
      <p:pic>
        <p:nvPicPr>
          <p:cNvPr id="322" name="Google Shape;322;p42">
            <a:hlinkClick r:id="rId10"/>
          </p:cNvPr>
          <p:cNvPicPr preferRelativeResize="0"/>
          <p:nvPr/>
        </p:nvPicPr>
        <p:blipFill rotWithShape="1">
          <a:blip r:embed="rId11">
            <a:alphaModFix/>
          </a:blip>
          <a:srcRect b="0" l="55288" r="9668" t="0"/>
          <a:stretch/>
        </p:blipFill>
        <p:spPr>
          <a:xfrm>
            <a:off x="76200" y="0"/>
            <a:ext cx="2703775" cy="51435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43"/>
          <p:cNvSpPr txBox="1"/>
          <p:nvPr>
            <p:ph type="title"/>
          </p:nvPr>
        </p:nvSpPr>
        <p:spPr>
          <a:xfrm>
            <a:off x="420950" y="215125"/>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Students apply previous knowledge of buoyancy and plankton structure to engineer a plankton that will have the slowest sink rate</a:t>
            </a:r>
            <a:endParaRPr/>
          </a:p>
        </p:txBody>
      </p:sp>
      <p:pic>
        <p:nvPicPr>
          <p:cNvPr id="328" name="Google Shape;328;p43" title="VID_20181005_135454.mp4">
            <a:hlinkClick r:id="rId3"/>
          </p:cNvPr>
          <p:cNvPicPr preferRelativeResize="0"/>
          <p:nvPr/>
        </p:nvPicPr>
        <p:blipFill>
          <a:blip r:embed="rId4">
            <a:alphaModFix/>
          </a:blip>
          <a:stretch>
            <a:fillRect/>
          </a:stretch>
        </p:blipFill>
        <p:spPr>
          <a:xfrm>
            <a:off x="3968050" y="2121700"/>
            <a:ext cx="3848500" cy="28863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44"/>
          <p:cNvSpPr txBox="1"/>
          <p:nvPr>
            <p:ph type="title"/>
          </p:nvPr>
        </p:nvSpPr>
        <p:spPr>
          <a:xfrm>
            <a:off x="819150" y="845600"/>
            <a:ext cx="6424200" cy="70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Part 1</a:t>
            </a:r>
            <a:endParaRPr/>
          </a:p>
        </p:txBody>
      </p:sp>
      <p:sp>
        <p:nvSpPr>
          <p:cNvPr id="334" name="Google Shape;334;p44"/>
          <p:cNvSpPr txBox="1"/>
          <p:nvPr>
            <p:ph idx="1" type="subTitle"/>
          </p:nvPr>
        </p:nvSpPr>
        <p:spPr>
          <a:xfrm>
            <a:off x="819150" y="1550700"/>
            <a:ext cx="58599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(Previous day) </a:t>
            </a:r>
            <a:endParaRPr/>
          </a:p>
          <a:p>
            <a:pPr indent="0" lvl="0" marL="0" rtl="0" algn="l">
              <a:spcBef>
                <a:spcPts val="0"/>
              </a:spcBef>
              <a:spcAft>
                <a:spcPts val="0"/>
              </a:spcAft>
              <a:buNone/>
            </a:pPr>
            <a:r>
              <a:rPr lang="en"/>
              <a:t>Four initial designs</a:t>
            </a:r>
            <a:endParaRPr/>
          </a:p>
        </p:txBody>
      </p:sp>
      <p:pic>
        <p:nvPicPr>
          <p:cNvPr id="335" name="Google Shape;335;p44"/>
          <p:cNvPicPr preferRelativeResize="0"/>
          <p:nvPr/>
        </p:nvPicPr>
        <p:blipFill rotWithShape="1">
          <a:blip r:embed="rId3">
            <a:alphaModFix/>
          </a:blip>
          <a:srcRect b="0" l="31043" r="0" t="0"/>
          <a:stretch/>
        </p:blipFill>
        <p:spPr>
          <a:xfrm>
            <a:off x="5589625" y="152400"/>
            <a:ext cx="2502501" cy="483870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45"/>
          <p:cNvSpPr txBox="1"/>
          <p:nvPr>
            <p:ph idx="4294967295" type="body"/>
          </p:nvPr>
        </p:nvSpPr>
        <p:spPr>
          <a:xfrm>
            <a:off x="381000" y="185975"/>
            <a:ext cx="5160000" cy="4576500"/>
          </a:xfrm>
          <a:prstGeom prst="rect">
            <a:avLst/>
          </a:prstGeom>
          <a:solidFill>
            <a:schemeClr val="lt1"/>
          </a:solidFill>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400"/>
              <a:t>Design Template</a:t>
            </a:r>
            <a:br>
              <a:rPr lang="en" sz="2400"/>
            </a:br>
            <a:r>
              <a:rPr lang="en" sz="2400"/>
              <a:t>NSTA - </a:t>
            </a:r>
            <a:r>
              <a:rPr i="1" lang="en" sz="2400"/>
              <a:t>Beyond the Eggdrop</a:t>
            </a:r>
            <a:endParaRPr i="1" sz="2400"/>
          </a:p>
          <a:p>
            <a:pPr indent="0" lvl="0" marL="0" rtl="0" algn="l">
              <a:lnSpc>
                <a:spcPct val="100000"/>
              </a:lnSpc>
              <a:spcBef>
                <a:spcPts val="0"/>
              </a:spcBef>
              <a:spcAft>
                <a:spcPts val="0"/>
              </a:spcAft>
              <a:buNone/>
            </a:pPr>
            <a:r>
              <a:t/>
            </a:r>
            <a:endParaRPr i="1" sz="2400"/>
          </a:p>
          <a:p>
            <a:pPr indent="0" lvl="0" marL="0" rtl="0" algn="l">
              <a:lnSpc>
                <a:spcPct val="100000"/>
              </a:lnSpc>
              <a:spcBef>
                <a:spcPts val="0"/>
              </a:spcBef>
              <a:spcAft>
                <a:spcPts val="0"/>
              </a:spcAft>
              <a:buNone/>
            </a:pPr>
            <a:r>
              <a:rPr i="1" lang="en" sz="2400"/>
              <a:t>Sample student work follows</a:t>
            </a:r>
            <a:endParaRPr i="1" sz="2400"/>
          </a:p>
          <a:p>
            <a:pPr indent="0" lvl="0" marL="0" rtl="0" algn="l">
              <a:lnSpc>
                <a:spcPct val="100000"/>
              </a:lnSpc>
              <a:spcBef>
                <a:spcPts val="0"/>
              </a:spcBef>
              <a:spcAft>
                <a:spcPts val="0"/>
              </a:spcAft>
              <a:buNone/>
            </a:pPr>
            <a:r>
              <a:t/>
            </a:r>
            <a:endParaRPr i="1" sz="2400"/>
          </a:p>
          <a:p>
            <a:pPr indent="0" lvl="0" marL="0" rtl="0" algn="l">
              <a:lnSpc>
                <a:spcPct val="100000"/>
              </a:lnSpc>
              <a:spcBef>
                <a:spcPts val="0"/>
              </a:spcBef>
              <a:spcAft>
                <a:spcPts val="0"/>
              </a:spcAft>
              <a:buNone/>
            </a:pPr>
            <a:r>
              <a:t/>
            </a:r>
            <a:endParaRPr i="1" sz="2400"/>
          </a:p>
        </p:txBody>
      </p:sp>
      <p:pic>
        <p:nvPicPr>
          <p:cNvPr id="341" name="Google Shape;341;p45"/>
          <p:cNvPicPr preferRelativeResize="0"/>
          <p:nvPr/>
        </p:nvPicPr>
        <p:blipFill rotWithShape="1">
          <a:blip r:embed="rId3">
            <a:alphaModFix/>
          </a:blip>
          <a:srcRect b="6637" l="27284" r="31097" t="13009"/>
          <a:stretch/>
        </p:blipFill>
        <p:spPr>
          <a:xfrm>
            <a:off x="4514825" y="185975"/>
            <a:ext cx="4565021" cy="495752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pic>
        <p:nvPicPr>
          <p:cNvPr id="346" name="Google Shape;346;p46"/>
          <p:cNvPicPr preferRelativeResize="0"/>
          <p:nvPr/>
        </p:nvPicPr>
        <p:blipFill>
          <a:blip r:embed="rId3">
            <a:alphaModFix/>
          </a:blip>
          <a:stretch>
            <a:fillRect/>
          </a:stretch>
        </p:blipFill>
        <p:spPr>
          <a:xfrm>
            <a:off x="1346200" y="152400"/>
            <a:ext cx="6451603" cy="483870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pic>
        <p:nvPicPr>
          <p:cNvPr id="351" name="Google Shape;351;p47"/>
          <p:cNvPicPr preferRelativeResize="0"/>
          <p:nvPr/>
        </p:nvPicPr>
        <p:blipFill>
          <a:blip r:embed="rId3">
            <a:alphaModFix/>
          </a:blip>
          <a:stretch>
            <a:fillRect/>
          </a:stretch>
        </p:blipFill>
        <p:spPr>
          <a:xfrm>
            <a:off x="1346200" y="152400"/>
            <a:ext cx="6451603" cy="483870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pic>
        <p:nvPicPr>
          <p:cNvPr id="356" name="Google Shape;356;p48"/>
          <p:cNvPicPr preferRelativeResize="0"/>
          <p:nvPr/>
        </p:nvPicPr>
        <p:blipFill>
          <a:blip r:embed="rId3">
            <a:alphaModFix/>
          </a:blip>
          <a:stretch>
            <a:fillRect/>
          </a:stretch>
        </p:blipFill>
        <p:spPr>
          <a:xfrm>
            <a:off x="1094274" y="152400"/>
            <a:ext cx="7058304" cy="483870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pic>
        <p:nvPicPr>
          <p:cNvPr id="361" name="Google Shape;361;p49"/>
          <p:cNvPicPr preferRelativeResize="0"/>
          <p:nvPr/>
        </p:nvPicPr>
        <p:blipFill>
          <a:blip r:embed="rId3">
            <a:alphaModFix/>
          </a:blip>
          <a:stretch>
            <a:fillRect/>
          </a:stretch>
        </p:blipFill>
        <p:spPr>
          <a:xfrm>
            <a:off x="181850" y="1419675"/>
            <a:ext cx="4505679" cy="3379251"/>
          </a:xfrm>
          <a:prstGeom prst="rect">
            <a:avLst/>
          </a:prstGeom>
          <a:noFill/>
          <a:ln>
            <a:noFill/>
          </a:ln>
        </p:spPr>
      </p:pic>
      <p:pic>
        <p:nvPicPr>
          <p:cNvPr id="362" name="Google Shape;362;p49"/>
          <p:cNvPicPr preferRelativeResize="0"/>
          <p:nvPr/>
        </p:nvPicPr>
        <p:blipFill>
          <a:blip r:embed="rId4">
            <a:alphaModFix/>
          </a:blip>
          <a:stretch>
            <a:fillRect/>
          </a:stretch>
        </p:blipFill>
        <p:spPr>
          <a:xfrm>
            <a:off x="5558125" y="1101413"/>
            <a:ext cx="2865731" cy="3820974"/>
          </a:xfrm>
          <a:prstGeom prst="rect">
            <a:avLst/>
          </a:prstGeom>
          <a:noFill/>
          <a:ln>
            <a:noFill/>
          </a:ln>
        </p:spPr>
      </p:pic>
      <p:sp>
        <p:nvSpPr>
          <p:cNvPr id="363" name="Google Shape;363;p49"/>
          <p:cNvSpPr txBox="1"/>
          <p:nvPr/>
        </p:nvSpPr>
        <p:spPr>
          <a:xfrm>
            <a:off x="384350" y="311825"/>
            <a:ext cx="7800000" cy="66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Plan → Prototype→ Testing → Refining</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pic>
        <p:nvPicPr>
          <p:cNvPr id="368" name="Google Shape;368;p50"/>
          <p:cNvPicPr preferRelativeResize="0"/>
          <p:nvPr/>
        </p:nvPicPr>
        <p:blipFill rotWithShape="1">
          <a:blip r:embed="rId3">
            <a:alphaModFix/>
          </a:blip>
          <a:srcRect b="0" l="0" r="0" t="38938"/>
          <a:stretch/>
        </p:blipFill>
        <p:spPr>
          <a:xfrm>
            <a:off x="4074550" y="249300"/>
            <a:ext cx="5071375" cy="2322451"/>
          </a:xfrm>
          <a:prstGeom prst="rect">
            <a:avLst/>
          </a:prstGeom>
          <a:noFill/>
          <a:ln>
            <a:noFill/>
          </a:ln>
        </p:spPr>
      </p:pic>
      <p:pic>
        <p:nvPicPr>
          <p:cNvPr id="369" name="Google Shape;369;p50"/>
          <p:cNvPicPr preferRelativeResize="0"/>
          <p:nvPr/>
        </p:nvPicPr>
        <p:blipFill>
          <a:blip r:embed="rId4">
            <a:alphaModFix/>
          </a:blip>
          <a:stretch>
            <a:fillRect/>
          </a:stretch>
        </p:blipFill>
        <p:spPr>
          <a:xfrm>
            <a:off x="152400" y="-238425"/>
            <a:ext cx="3922149" cy="5229527"/>
          </a:xfrm>
          <a:prstGeom prst="rect">
            <a:avLst/>
          </a:prstGeom>
          <a:noFill/>
          <a:ln>
            <a:noFill/>
          </a:ln>
        </p:spPr>
      </p:pic>
      <p:pic>
        <p:nvPicPr>
          <p:cNvPr id="370" name="Google Shape;370;p50"/>
          <p:cNvPicPr preferRelativeResize="0"/>
          <p:nvPr/>
        </p:nvPicPr>
        <p:blipFill rotWithShape="1">
          <a:blip r:embed="rId5">
            <a:alphaModFix/>
          </a:blip>
          <a:srcRect b="0" l="0" r="0" t="27656"/>
          <a:stretch/>
        </p:blipFill>
        <p:spPr>
          <a:xfrm>
            <a:off x="4283650" y="2787650"/>
            <a:ext cx="2227300" cy="214835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pic>
        <p:nvPicPr>
          <p:cNvPr id="375" name="Google Shape;375;p51">
            <a:hlinkClick r:id="rId3"/>
          </p:cNvPr>
          <p:cNvPicPr preferRelativeResize="0"/>
          <p:nvPr/>
        </p:nvPicPr>
        <p:blipFill>
          <a:blip r:embed="rId4">
            <a:alphaModFix/>
          </a:blip>
          <a:stretch>
            <a:fillRect/>
          </a:stretch>
        </p:blipFill>
        <p:spPr>
          <a:xfrm>
            <a:off x="4000500" y="-70650"/>
            <a:ext cx="5143501" cy="5143501"/>
          </a:xfrm>
          <a:prstGeom prst="rect">
            <a:avLst/>
          </a:prstGeom>
          <a:noFill/>
          <a:ln>
            <a:noFill/>
          </a:ln>
        </p:spPr>
      </p:pic>
      <p:pic>
        <p:nvPicPr>
          <p:cNvPr id="376" name="Google Shape;376;p51"/>
          <p:cNvPicPr preferRelativeResize="0"/>
          <p:nvPr/>
        </p:nvPicPr>
        <p:blipFill rotWithShape="1">
          <a:blip r:embed="rId5">
            <a:alphaModFix/>
          </a:blip>
          <a:srcRect b="0" l="1127" r="0" t="20735"/>
          <a:stretch/>
        </p:blipFill>
        <p:spPr>
          <a:xfrm>
            <a:off x="104975" y="57250"/>
            <a:ext cx="5234826" cy="3147652"/>
          </a:xfrm>
          <a:prstGeom prst="rect">
            <a:avLst/>
          </a:prstGeom>
          <a:noFill/>
          <a:ln>
            <a:noFill/>
          </a:ln>
        </p:spPr>
      </p:pic>
      <p:sp>
        <p:nvSpPr>
          <p:cNvPr id="377" name="Google Shape;377;p51"/>
          <p:cNvSpPr txBox="1"/>
          <p:nvPr>
            <p:ph idx="4294967295" type="body"/>
          </p:nvPr>
        </p:nvSpPr>
        <p:spPr>
          <a:xfrm>
            <a:off x="0" y="3299250"/>
            <a:ext cx="4360500" cy="1773600"/>
          </a:xfrm>
          <a:prstGeom prst="rect">
            <a:avLst/>
          </a:prstGeom>
          <a:solidFill>
            <a:srgbClr val="FFFFFF"/>
          </a:solidFill>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accent1"/>
                </a:solidFill>
              </a:rPr>
              <a:t>In addition to science practices and engineering and design, students worked on 21st Century Skills like collaboration.</a:t>
            </a:r>
            <a:endParaRPr sz="1500">
              <a:solidFill>
                <a:schemeClr val="accent1"/>
              </a:solidFill>
            </a:endParaRPr>
          </a:p>
          <a:p>
            <a:pPr indent="0" lvl="0" marL="0" rtl="0" algn="l">
              <a:spcBef>
                <a:spcPts val="1600"/>
              </a:spcBef>
              <a:spcAft>
                <a:spcPts val="1600"/>
              </a:spcAft>
              <a:buNone/>
            </a:pPr>
            <a:r>
              <a:t/>
            </a:r>
            <a:endParaRPr>
              <a:solidFill>
                <a:schemeClr val="accen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16"/>
          <p:cNvSpPr txBox="1"/>
          <p:nvPr>
            <p:ph type="title"/>
          </p:nvPr>
        </p:nvSpPr>
        <p:spPr>
          <a:xfrm>
            <a:off x="511650" y="251375"/>
            <a:ext cx="8120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Multi-Dimensional Nature of Engagement</a:t>
            </a:r>
            <a:endParaRPr/>
          </a:p>
        </p:txBody>
      </p:sp>
      <p:pic>
        <p:nvPicPr>
          <p:cNvPr id="148" name="Google Shape;148;p16"/>
          <p:cNvPicPr preferRelativeResize="0"/>
          <p:nvPr/>
        </p:nvPicPr>
        <p:blipFill>
          <a:blip r:embed="rId3">
            <a:alphaModFix/>
          </a:blip>
          <a:stretch>
            <a:fillRect/>
          </a:stretch>
        </p:blipFill>
        <p:spPr>
          <a:xfrm>
            <a:off x="511650" y="809075"/>
            <a:ext cx="8407726" cy="3977775"/>
          </a:xfrm>
          <a:prstGeom prst="rect">
            <a:avLst/>
          </a:prstGeom>
          <a:noFill/>
          <a:ln>
            <a:noFill/>
          </a:ln>
        </p:spPr>
      </p:pic>
      <p:sp>
        <p:nvSpPr>
          <p:cNvPr id="149" name="Google Shape;149;p16"/>
          <p:cNvSpPr txBox="1"/>
          <p:nvPr/>
        </p:nvSpPr>
        <p:spPr>
          <a:xfrm>
            <a:off x="6147925" y="4573375"/>
            <a:ext cx="26517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Source:  Fredricks et. al, (2016)</a:t>
            </a:r>
            <a:endParaRPr>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52"/>
          <p:cNvSpPr txBox="1"/>
          <p:nvPr>
            <p:ph type="title"/>
          </p:nvPr>
        </p:nvSpPr>
        <p:spPr>
          <a:xfrm>
            <a:off x="198525"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Summative Reporting (Tied entire unit together)</a:t>
            </a:r>
            <a:endParaRPr/>
          </a:p>
        </p:txBody>
      </p:sp>
      <p:sp>
        <p:nvSpPr>
          <p:cNvPr id="383" name="Google Shape;383;p52"/>
          <p:cNvSpPr txBox="1"/>
          <p:nvPr>
            <p:ph idx="1" type="body"/>
          </p:nvPr>
        </p:nvSpPr>
        <p:spPr>
          <a:xfrm>
            <a:off x="311700" y="653950"/>
            <a:ext cx="8520600" cy="391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lang="en" sz="1200">
                <a:latin typeface="Arial"/>
                <a:ea typeface="Arial"/>
                <a:cs typeface="Arial"/>
                <a:sym typeface="Arial"/>
              </a:rPr>
              <a:t>Summative questions:</a:t>
            </a:r>
            <a:endParaRPr sz="1200">
              <a:latin typeface="Arial"/>
              <a:ea typeface="Arial"/>
              <a:cs typeface="Arial"/>
              <a:sym typeface="Arial"/>
            </a:endParaRPr>
          </a:p>
          <a:p>
            <a:pPr indent="0" lvl="0" marL="457200" rtl="0" algn="l">
              <a:spcBef>
                <a:spcPts val="0"/>
              </a:spcBef>
              <a:spcAft>
                <a:spcPts val="0"/>
              </a:spcAft>
              <a:buClr>
                <a:schemeClr val="dk2"/>
              </a:buClr>
              <a:buSzPts val="1100"/>
              <a:buFont typeface="Arial"/>
              <a:buNone/>
            </a:pPr>
            <a:r>
              <a:rPr lang="en" sz="1200">
                <a:latin typeface="Arial"/>
                <a:ea typeface="Arial"/>
                <a:cs typeface="Arial"/>
                <a:sym typeface="Arial"/>
              </a:rPr>
              <a:t>1.      What are plankton?</a:t>
            </a:r>
            <a:endParaRPr sz="1200">
              <a:latin typeface="Arial"/>
              <a:ea typeface="Arial"/>
              <a:cs typeface="Arial"/>
              <a:sym typeface="Arial"/>
            </a:endParaRPr>
          </a:p>
          <a:p>
            <a:pPr indent="0" lvl="0" marL="457200" rtl="0" algn="l">
              <a:spcBef>
                <a:spcPts val="0"/>
              </a:spcBef>
              <a:spcAft>
                <a:spcPts val="0"/>
              </a:spcAft>
              <a:buClr>
                <a:schemeClr val="dk2"/>
              </a:buClr>
              <a:buSzPts val="1100"/>
              <a:buFont typeface="Arial"/>
              <a:buNone/>
            </a:pPr>
            <a:r>
              <a:rPr lang="en" sz="1200">
                <a:latin typeface="Arial"/>
                <a:ea typeface="Arial"/>
                <a:cs typeface="Arial"/>
                <a:sym typeface="Arial"/>
              </a:rPr>
              <a:t>2.      What are major ways plankton can be classified?</a:t>
            </a:r>
            <a:endParaRPr sz="1200">
              <a:latin typeface="Arial"/>
              <a:ea typeface="Arial"/>
              <a:cs typeface="Arial"/>
              <a:sym typeface="Arial"/>
            </a:endParaRPr>
          </a:p>
          <a:p>
            <a:pPr indent="0" lvl="0" marL="457200" rtl="0" algn="l">
              <a:spcBef>
                <a:spcPts val="0"/>
              </a:spcBef>
              <a:spcAft>
                <a:spcPts val="0"/>
              </a:spcAft>
              <a:buClr>
                <a:schemeClr val="dk2"/>
              </a:buClr>
              <a:buSzPts val="1100"/>
              <a:buFont typeface="Arial"/>
              <a:buNone/>
            </a:pPr>
            <a:r>
              <a:rPr lang="en" sz="1200">
                <a:latin typeface="Arial"/>
                <a:ea typeface="Arial"/>
                <a:cs typeface="Arial"/>
                <a:sym typeface="Arial"/>
              </a:rPr>
              <a:t>3.      How does buoyancy differ between phytoplankton and zooplankton?</a:t>
            </a:r>
            <a:endParaRPr sz="1200">
              <a:latin typeface="Arial"/>
              <a:ea typeface="Arial"/>
              <a:cs typeface="Arial"/>
              <a:sym typeface="Arial"/>
            </a:endParaRPr>
          </a:p>
          <a:p>
            <a:pPr indent="0" lvl="0" marL="457200" rtl="0" algn="l">
              <a:spcBef>
                <a:spcPts val="0"/>
              </a:spcBef>
              <a:spcAft>
                <a:spcPts val="0"/>
              </a:spcAft>
              <a:buClr>
                <a:schemeClr val="dk2"/>
              </a:buClr>
              <a:buSzPts val="1100"/>
              <a:buFont typeface="Arial"/>
              <a:buNone/>
            </a:pPr>
            <a:r>
              <a:rPr lang="en" sz="1200">
                <a:latin typeface="Arial"/>
                <a:ea typeface="Arial"/>
                <a:cs typeface="Arial"/>
                <a:sym typeface="Arial"/>
              </a:rPr>
              <a:t>4.      Which type of plankton prefers to stay in the photic zone?  Why?</a:t>
            </a:r>
            <a:endParaRPr sz="1200">
              <a:latin typeface="Arial"/>
              <a:ea typeface="Arial"/>
              <a:cs typeface="Arial"/>
              <a:sym typeface="Arial"/>
            </a:endParaRPr>
          </a:p>
          <a:p>
            <a:pPr indent="0" lvl="0" marL="457200" rtl="0" algn="l">
              <a:spcBef>
                <a:spcPts val="0"/>
              </a:spcBef>
              <a:spcAft>
                <a:spcPts val="0"/>
              </a:spcAft>
              <a:buClr>
                <a:schemeClr val="dk2"/>
              </a:buClr>
              <a:buSzPts val="1100"/>
              <a:buFont typeface="Arial"/>
              <a:buNone/>
            </a:pPr>
            <a:r>
              <a:rPr lang="en" sz="1200">
                <a:latin typeface="Arial"/>
                <a:ea typeface="Arial"/>
                <a:cs typeface="Arial"/>
                <a:sym typeface="Arial"/>
              </a:rPr>
              <a:t>5.      Include a sketch and list the special adaptations for your plankton</a:t>
            </a:r>
            <a:endParaRPr sz="1200">
              <a:latin typeface="Arial"/>
              <a:ea typeface="Arial"/>
              <a:cs typeface="Arial"/>
              <a:sym typeface="Arial"/>
            </a:endParaRPr>
          </a:p>
          <a:p>
            <a:pPr indent="0" lvl="0" marL="914400" rtl="0" algn="l">
              <a:spcBef>
                <a:spcPts val="0"/>
              </a:spcBef>
              <a:spcAft>
                <a:spcPts val="0"/>
              </a:spcAft>
              <a:buClr>
                <a:schemeClr val="dk2"/>
              </a:buClr>
              <a:buSzPts val="1100"/>
              <a:buFont typeface="Arial"/>
              <a:buNone/>
            </a:pPr>
            <a:r>
              <a:rPr lang="en" sz="1200">
                <a:latin typeface="Arial"/>
                <a:ea typeface="Arial"/>
                <a:cs typeface="Arial"/>
                <a:sym typeface="Arial"/>
              </a:rPr>
              <a:t>a.      Include the adaptations your plankton may have</a:t>
            </a:r>
            <a:endParaRPr sz="1200">
              <a:latin typeface="Arial"/>
              <a:ea typeface="Arial"/>
              <a:cs typeface="Arial"/>
              <a:sym typeface="Arial"/>
            </a:endParaRPr>
          </a:p>
          <a:p>
            <a:pPr indent="0" lvl="0" marL="914400" rtl="0" algn="l">
              <a:spcBef>
                <a:spcPts val="0"/>
              </a:spcBef>
              <a:spcAft>
                <a:spcPts val="0"/>
              </a:spcAft>
              <a:buClr>
                <a:schemeClr val="dk2"/>
              </a:buClr>
              <a:buSzPts val="1100"/>
              <a:buFont typeface="Arial"/>
              <a:buNone/>
            </a:pPr>
            <a:r>
              <a:rPr lang="en" sz="1200">
                <a:latin typeface="Arial"/>
                <a:ea typeface="Arial"/>
                <a:cs typeface="Arial"/>
                <a:sym typeface="Arial"/>
              </a:rPr>
              <a:t>b.      List how its adaptations allow it to evade predators</a:t>
            </a:r>
            <a:endParaRPr sz="1200">
              <a:latin typeface="Arial"/>
              <a:ea typeface="Arial"/>
              <a:cs typeface="Arial"/>
              <a:sym typeface="Arial"/>
            </a:endParaRPr>
          </a:p>
          <a:p>
            <a:pPr indent="0" lvl="0" marL="914400" rtl="0" algn="l">
              <a:spcBef>
                <a:spcPts val="0"/>
              </a:spcBef>
              <a:spcAft>
                <a:spcPts val="0"/>
              </a:spcAft>
              <a:buClr>
                <a:schemeClr val="dk2"/>
              </a:buClr>
              <a:buSzPts val="1100"/>
              <a:buFont typeface="Arial"/>
              <a:buNone/>
            </a:pPr>
            <a:r>
              <a:rPr lang="en" sz="1200">
                <a:latin typeface="Arial"/>
                <a:ea typeface="Arial"/>
                <a:cs typeface="Arial"/>
                <a:sym typeface="Arial"/>
              </a:rPr>
              <a:t>c.       Were there any trade-offs for buoyancy that make it more vulnerable to predators?</a:t>
            </a:r>
            <a:endParaRPr sz="1200">
              <a:latin typeface="Arial"/>
              <a:ea typeface="Arial"/>
              <a:cs typeface="Arial"/>
              <a:sym typeface="Arial"/>
            </a:endParaRPr>
          </a:p>
          <a:p>
            <a:pPr indent="0" lvl="0" marL="457200" rtl="0" algn="l">
              <a:spcBef>
                <a:spcPts val="0"/>
              </a:spcBef>
              <a:spcAft>
                <a:spcPts val="0"/>
              </a:spcAft>
              <a:buClr>
                <a:schemeClr val="dk2"/>
              </a:buClr>
              <a:buSzPts val="1100"/>
              <a:buFont typeface="Arial"/>
              <a:buNone/>
            </a:pPr>
            <a:r>
              <a:rPr lang="en" sz="1200">
                <a:latin typeface="Arial"/>
                <a:ea typeface="Arial"/>
                <a:cs typeface="Arial"/>
                <a:sym typeface="Arial"/>
              </a:rPr>
              <a:t>6.      Make a list of the materials you used in your plankton and how they behaved alone in the water.</a:t>
            </a:r>
            <a:endParaRPr sz="1200">
              <a:latin typeface="Arial"/>
              <a:ea typeface="Arial"/>
              <a:cs typeface="Arial"/>
              <a:sym typeface="Arial"/>
            </a:endParaRPr>
          </a:p>
          <a:p>
            <a:pPr indent="0" lvl="0" marL="457200" rtl="0" algn="l">
              <a:spcBef>
                <a:spcPts val="0"/>
              </a:spcBef>
              <a:spcAft>
                <a:spcPts val="0"/>
              </a:spcAft>
              <a:buClr>
                <a:schemeClr val="dk2"/>
              </a:buClr>
              <a:buSzPts val="1100"/>
              <a:buFont typeface="Arial"/>
              <a:buNone/>
            </a:pPr>
            <a:r>
              <a:rPr lang="en" sz="1200">
                <a:latin typeface="Arial"/>
                <a:ea typeface="Arial"/>
                <a:cs typeface="Arial"/>
                <a:sym typeface="Arial"/>
              </a:rPr>
              <a:t>7.      Why do the objects behave differently when connected to one another?</a:t>
            </a:r>
            <a:endParaRPr sz="1200">
              <a:latin typeface="Arial"/>
              <a:ea typeface="Arial"/>
              <a:cs typeface="Arial"/>
              <a:sym typeface="Arial"/>
            </a:endParaRPr>
          </a:p>
          <a:p>
            <a:pPr indent="0" lvl="0" marL="457200" rtl="0" algn="l">
              <a:spcBef>
                <a:spcPts val="0"/>
              </a:spcBef>
              <a:spcAft>
                <a:spcPts val="0"/>
              </a:spcAft>
              <a:buClr>
                <a:schemeClr val="dk2"/>
              </a:buClr>
              <a:buSzPts val="1100"/>
              <a:buFont typeface="Arial"/>
              <a:buNone/>
            </a:pPr>
            <a:r>
              <a:rPr lang="en" sz="1200">
                <a:latin typeface="Arial"/>
                <a:ea typeface="Arial"/>
                <a:cs typeface="Arial"/>
                <a:sym typeface="Arial"/>
              </a:rPr>
              <a:t>8.      How did you modify your design between day 1 and day 2.</a:t>
            </a:r>
            <a:endParaRPr sz="1200">
              <a:latin typeface="Arial"/>
              <a:ea typeface="Arial"/>
              <a:cs typeface="Arial"/>
              <a:sym typeface="Arial"/>
            </a:endParaRPr>
          </a:p>
          <a:p>
            <a:pPr indent="0" lvl="0" marL="457200" rtl="0" algn="l">
              <a:spcBef>
                <a:spcPts val="0"/>
              </a:spcBef>
              <a:spcAft>
                <a:spcPts val="0"/>
              </a:spcAft>
              <a:buClr>
                <a:schemeClr val="dk2"/>
              </a:buClr>
              <a:buSzPts val="1100"/>
              <a:buFont typeface="Arial"/>
              <a:buNone/>
            </a:pPr>
            <a:r>
              <a:rPr lang="en" sz="1200">
                <a:latin typeface="Arial"/>
                <a:ea typeface="Arial"/>
                <a:cs typeface="Arial"/>
                <a:sym typeface="Arial"/>
              </a:rPr>
              <a:t>9.      Include a graph of your average sink rate versus the volume displacement for your plankton and at least 6 other plankton in class.</a:t>
            </a:r>
            <a:endParaRPr sz="1200">
              <a:latin typeface="Arial"/>
              <a:ea typeface="Arial"/>
              <a:cs typeface="Arial"/>
              <a:sym typeface="Arial"/>
            </a:endParaRPr>
          </a:p>
          <a:p>
            <a:pPr indent="0" lvl="0" marL="914400" rtl="0" algn="l">
              <a:spcBef>
                <a:spcPts val="0"/>
              </a:spcBef>
              <a:spcAft>
                <a:spcPts val="0"/>
              </a:spcAft>
              <a:buClr>
                <a:schemeClr val="dk2"/>
              </a:buClr>
              <a:buSzPts val="1100"/>
              <a:buFont typeface="Arial"/>
              <a:buNone/>
            </a:pPr>
            <a:r>
              <a:rPr lang="en" sz="1200">
                <a:latin typeface="Arial"/>
                <a:ea typeface="Arial"/>
                <a:cs typeface="Arial"/>
                <a:sym typeface="Arial"/>
              </a:rPr>
              <a:t>a.      Do you see a TREND in volume displacement compared to sink rate? </a:t>
            </a:r>
            <a:endParaRPr sz="1200">
              <a:latin typeface="Arial"/>
              <a:ea typeface="Arial"/>
              <a:cs typeface="Arial"/>
              <a:sym typeface="Arial"/>
            </a:endParaRPr>
          </a:p>
          <a:p>
            <a:pPr indent="0" lvl="0" marL="914400" rtl="0" algn="l">
              <a:spcBef>
                <a:spcPts val="0"/>
              </a:spcBef>
              <a:spcAft>
                <a:spcPts val="0"/>
              </a:spcAft>
              <a:buClr>
                <a:schemeClr val="dk2"/>
              </a:buClr>
              <a:buSzPts val="1100"/>
              <a:buFont typeface="Arial"/>
              <a:buNone/>
            </a:pPr>
            <a:r>
              <a:rPr lang="en" sz="1200">
                <a:latin typeface="Arial"/>
                <a:ea typeface="Arial"/>
                <a:cs typeface="Arial"/>
                <a:sym typeface="Arial"/>
              </a:rPr>
              <a:t>b.      What might this mean?</a:t>
            </a:r>
            <a:endParaRPr sz="1200">
              <a:latin typeface="Arial"/>
              <a:ea typeface="Arial"/>
              <a:cs typeface="Arial"/>
              <a:sym typeface="Arial"/>
            </a:endParaRPr>
          </a:p>
          <a:p>
            <a:pPr indent="0" lvl="0" marL="0" rtl="0" algn="l">
              <a:spcBef>
                <a:spcPts val="0"/>
              </a:spcBef>
              <a:spcAft>
                <a:spcPts val="1600"/>
              </a:spcAft>
              <a:buNone/>
            </a:pPr>
            <a:r>
              <a:rPr lang="en" sz="1200">
                <a:latin typeface="Arial"/>
                <a:ea typeface="Arial"/>
                <a:cs typeface="Arial"/>
                <a:sym typeface="Arial"/>
              </a:rPr>
              <a:t>Write a two to three paragraph entry in your engineering journal the process you used to create and test your plankton.  Connect the adaptations you included in your design to the success of your design. Reflect on which designs worked best in the class and how your design compared.   </a:t>
            </a:r>
            <a:endParaRPr sz="12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53"/>
          <p:cNvSpPr txBox="1"/>
          <p:nvPr>
            <p:ph type="title"/>
          </p:nvPr>
        </p:nvSpPr>
        <p:spPr>
          <a:xfrm>
            <a:off x="200250" y="0"/>
            <a:ext cx="3613200" cy="117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2100"/>
          </a:p>
          <a:p>
            <a:pPr indent="0" lvl="0" marL="0" rtl="0" algn="l">
              <a:spcBef>
                <a:spcPts val="0"/>
              </a:spcBef>
              <a:spcAft>
                <a:spcPts val="0"/>
              </a:spcAft>
              <a:buNone/>
            </a:pPr>
            <a:r>
              <a:rPr lang="en" sz="2100"/>
              <a:t>Example - Fairchild Challenge Conservation Photography</a:t>
            </a:r>
            <a:endParaRPr sz="2100"/>
          </a:p>
        </p:txBody>
      </p:sp>
      <p:pic>
        <p:nvPicPr>
          <p:cNvPr id="389" name="Google Shape;389;p53"/>
          <p:cNvPicPr preferRelativeResize="0"/>
          <p:nvPr/>
        </p:nvPicPr>
        <p:blipFill>
          <a:blip r:embed="rId3">
            <a:alphaModFix/>
          </a:blip>
          <a:stretch>
            <a:fillRect/>
          </a:stretch>
        </p:blipFill>
        <p:spPr>
          <a:xfrm>
            <a:off x="3554275" y="221450"/>
            <a:ext cx="4670166" cy="4838700"/>
          </a:xfrm>
          <a:prstGeom prst="rect">
            <a:avLst/>
          </a:prstGeom>
          <a:noFill/>
          <a:ln>
            <a:noFill/>
          </a:ln>
        </p:spPr>
      </p:pic>
      <p:pic>
        <p:nvPicPr>
          <p:cNvPr id="390" name="Google Shape;390;p53"/>
          <p:cNvPicPr preferRelativeResize="0"/>
          <p:nvPr/>
        </p:nvPicPr>
        <p:blipFill>
          <a:blip r:embed="rId4">
            <a:alphaModFix/>
          </a:blip>
          <a:stretch>
            <a:fillRect/>
          </a:stretch>
        </p:blipFill>
        <p:spPr>
          <a:xfrm rot="-855595">
            <a:off x="275302" y="1387524"/>
            <a:ext cx="3408146" cy="2427805"/>
          </a:xfrm>
          <a:prstGeom prst="rect">
            <a:avLst/>
          </a:prstGeom>
          <a:noFill/>
          <a:ln>
            <a:noFill/>
          </a:ln>
        </p:spPr>
      </p:pic>
      <p:pic>
        <p:nvPicPr>
          <p:cNvPr id="391" name="Google Shape;391;p53"/>
          <p:cNvPicPr preferRelativeResize="0"/>
          <p:nvPr/>
        </p:nvPicPr>
        <p:blipFill>
          <a:blip r:embed="rId5">
            <a:alphaModFix/>
          </a:blip>
          <a:stretch>
            <a:fillRect/>
          </a:stretch>
        </p:blipFill>
        <p:spPr>
          <a:xfrm rot="536379">
            <a:off x="1001875" y="3369450"/>
            <a:ext cx="2424300" cy="1838324"/>
          </a:xfrm>
          <a:prstGeom prst="rect">
            <a:avLst/>
          </a:prstGeom>
          <a:noFill/>
          <a:ln>
            <a:noFill/>
          </a:ln>
        </p:spPr>
      </p:pic>
      <p:pic>
        <p:nvPicPr>
          <p:cNvPr id="392" name="Google Shape;392;p53"/>
          <p:cNvPicPr preferRelativeResize="0"/>
          <p:nvPr/>
        </p:nvPicPr>
        <p:blipFill>
          <a:blip r:embed="rId6">
            <a:alphaModFix/>
          </a:blip>
          <a:stretch>
            <a:fillRect/>
          </a:stretch>
        </p:blipFill>
        <p:spPr>
          <a:xfrm rot="1556669">
            <a:off x="6050637" y="169891"/>
            <a:ext cx="2167778" cy="2278793"/>
          </a:xfrm>
          <a:prstGeom prst="rect">
            <a:avLst/>
          </a:prstGeom>
          <a:noFill/>
          <a:ln>
            <a:noFill/>
          </a:ln>
        </p:spPr>
      </p:pic>
      <p:sp>
        <p:nvSpPr>
          <p:cNvPr id="393" name="Google Shape;393;p53"/>
          <p:cNvSpPr txBox="1"/>
          <p:nvPr/>
        </p:nvSpPr>
        <p:spPr>
          <a:xfrm>
            <a:off x="6189900" y="4052975"/>
            <a:ext cx="2755200" cy="80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libri"/>
                <a:ea typeface="Calibri"/>
                <a:cs typeface="Calibri"/>
                <a:sym typeface="Calibri"/>
              </a:rPr>
              <a:t>This STEAM example is covered in the PBL Resource - it </a:t>
            </a:r>
            <a:r>
              <a:rPr lang="en" sz="1200">
                <a:latin typeface="Calibri"/>
                <a:ea typeface="Calibri"/>
                <a:cs typeface="Calibri"/>
                <a:sym typeface="Calibri"/>
              </a:rPr>
              <a:t> is GREAT for literacy because you can have students work on their writing as they work to the final product!</a:t>
            </a:r>
            <a:endParaRPr sz="1200">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54"/>
          <p:cNvSpPr txBox="1"/>
          <p:nvPr>
            <p:ph type="title"/>
          </p:nvPr>
        </p:nvSpPr>
        <p:spPr>
          <a:xfrm>
            <a:off x="1888684" y="1746100"/>
            <a:ext cx="5377500" cy="1646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Growing Beyond Earth, </a:t>
            </a:r>
            <a:br>
              <a:rPr lang="en"/>
            </a:br>
            <a:r>
              <a:rPr lang="en"/>
              <a:t>A Multi-Disciplinary STEM Project</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55"/>
          <p:cNvSpPr txBox="1"/>
          <p:nvPr>
            <p:ph type="title"/>
          </p:nvPr>
        </p:nvSpPr>
        <p:spPr>
          <a:xfrm>
            <a:off x="144375" y="762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Growing Beyond Earth</a:t>
            </a:r>
            <a:endParaRPr/>
          </a:p>
        </p:txBody>
      </p:sp>
      <p:sp>
        <p:nvSpPr>
          <p:cNvPr id="404" name="Google Shape;404;p55"/>
          <p:cNvSpPr txBox="1"/>
          <p:nvPr/>
        </p:nvSpPr>
        <p:spPr>
          <a:xfrm>
            <a:off x="255150" y="444075"/>
            <a:ext cx="86337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-Students grow cultivars chosen by NASA in the classroom and collect data on plant growth</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-Students tested different wavelengths of light in a side-by-side trial.</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(Direct application of explicitly taught science practices)</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-Students constructed the boxes from parts provided, operated tunable lights, and had to troubleshoot issues experienced with the boxes. </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-Following data collection, students used excel to analyze data and create graphs, as well as powerpoint to create a presentation, following explicit instruction</a:t>
            </a:r>
            <a:br>
              <a:rPr lang="en">
                <a:latin typeface="Calibri"/>
                <a:ea typeface="Calibri"/>
                <a:cs typeface="Calibri"/>
                <a:sym typeface="Calibri"/>
              </a:rPr>
            </a:br>
            <a:r>
              <a:rPr lang="en">
                <a:latin typeface="Calibri"/>
                <a:ea typeface="Calibri"/>
                <a:cs typeface="Calibri"/>
                <a:sym typeface="Calibri"/>
              </a:rPr>
              <a:t>(Technology integration)</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-Students conducted statistical analysis to determine if the differences in their experimental data were significant, after an explicit lesson in statistical methods.  (Mathematics integration). </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-Students presented their data to NASA at Fairchild’s Research Symposium and is eventually used to inform the VEGGIE project on the ISS. </a:t>
            </a:r>
            <a:endParaRPr>
              <a:latin typeface="Calibri"/>
              <a:ea typeface="Calibri"/>
              <a:cs typeface="Calibri"/>
              <a:sym typeface="Calibri"/>
            </a:endParaRPr>
          </a:p>
        </p:txBody>
      </p:sp>
      <p:pic>
        <p:nvPicPr>
          <p:cNvPr id="405" name="Google Shape;405;p55"/>
          <p:cNvPicPr preferRelativeResize="0"/>
          <p:nvPr/>
        </p:nvPicPr>
        <p:blipFill>
          <a:blip r:embed="rId3">
            <a:alphaModFix/>
          </a:blip>
          <a:stretch>
            <a:fillRect/>
          </a:stretch>
        </p:blipFill>
        <p:spPr>
          <a:xfrm rot="21">
            <a:off x="6" y="3138383"/>
            <a:ext cx="1840993" cy="1887463"/>
          </a:xfrm>
          <a:prstGeom prst="rect">
            <a:avLst/>
          </a:prstGeom>
          <a:noFill/>
          <a:ln>
            <a:noFill/>
          </a:ln>
        </p:spPr>
      </p:pic>
      <p:pic>
        <p:nvPicPr>
          <p:cNvPr id="406" name="Google Shape;406;p55"/>
          <p:cNvPicPr preferRelativeResize="0"/>
          <p:nvPr/>
        </p:nvPicPr>
        <p:blipFill>
          <a:blip r:embed="rId4">
            <a:alphaModFix/>
          </a:blip>
          <a:stretch>
            <a:fillRect/>
          </a:stretch>
        </p:blipFill>
        <p:spPr>
          <a:xfrm>
            <a:off x="5405925" y="3173150"/>
            <a:ext cx="3673924" cy="1970350"/>
          </a:xfrm>
          <a:prstGeom prst="rect">
            <a:avLst/>
          </a:prstGeom>
          <a:noFill/>
          <a:ln>
            <a:noFill/>
          </a:ln>
        </p:spPr>
      </p:pic>
      <p:pic>
        <p:nvPicPr>
          <p:cNvPr id="407" name="Google Shape;407;p55"/>
          <p:cNvPicPr preferRelativeResize="0"/>
          <p:nvPr/>
        </p:nvPicPr>
        <p:blipFill>
          <a:blip r:embed="rId5">
            <a:alphaModFix/>
          </a:blip>
          <a:stretch>
            <a:fillRect/>
          </a:stretch>
        </p:blipFill>
        <p:spPr>
          <a:xfrm>
            <a:off x="1632750" y="3138363"/>
            <a:ext cx="3773184" cy="22084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56"/>
          <p:cNvSpPr txBox="1"/>
          <p:nvPr>
            <p:ph type="title"/>
          </p:nvPr>
        </p:nvSpPr>
        <p:spPr>
          <a:xfrm>
            <a:off x="1888684" y="1746100"/>
            <a:ext cx="5377500" cy="1646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THANK YOU!</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57"/>
          <p:cNvSpPr txBox="1"/>
          <p:nvPr>
            <p:ph type="title"/>
          </p:nvPr>
        </p:nvSpPr>
        <p:spPr>
          <a:xfrm>
            <a:off x="408375" y="2384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References</a:t>
            </a:r>
            <a:endParaRPr/>
          </a:p>
        </p:txBody>
      </p:sp>
      <p:sp>
        <p:nvSpPr>
          <p:cNvPr id="418" name="Google Shape;418;p57"/>
          <p:cNvSpPr txBox="1"/>
          <p:nvPr>
            <p:ph idx="1" type="body"/>
          </p:nvPr>
        </p:nvSpPr>
        <p:spPr>
          <a:xfrm>
            <a:off x="483750" y="839400"/>
            <a:ext cx="8660400" cy="4060800"/>
          </a:xfrm>
          <a:prstGeom prst="rect">
            <a:avLst/>
          </a:prstGeom>
        </p:spPr>
        <p:txBody>
          <a:bodyPr anchorCtr="0" anchor="t" bIns="91425" lIns="91425" spcFirstLastPara="1" rIns="91425" wrap="square" tIns="91425">
            <a:noAutofit/>
          </a:bodyPr>
          <a:lstStyle/>
          <a:p>
            <a:pPr indent="-400050" lvl="0" marL="400050" rtl="0" algn="l">
              <a:lnSpc>
                <a:spcPct val="100000"/>
              </a:lnSpc>
              <a:spcBef>
                <a:spcPts val="0"/>
              </a:spcBef>
              <a:spcAft>
                <a:spcPts val="0"/>
              </a:spcAft>
              <a:buNone/>
            </a:pPr>
            <a:r>
              <a:rPr lang="en" sz="1200">
                <a:solidFill>
                  <a:srgbClr val="000000"/>
                </a:solidFill>
              </a:rPr>
              <a:t>Beckett, G.H., Hemmings, A., Maltbie, C., Wright, K., and Sherman, M. (2015). An evaluation study of the CincySTEM ITEST projects: Experience, peer support, professional development and sustainability.  </a:t>
            </a:r>
            <a:r>
              <a:rPr i="1" lang="en" sz="1200">
                <a:solidFill>
                  <a:srgbClr val="000000"/>
                </a:solidFill>
              </a:rPr>
              <a:t>Journal of STEM Teacher Education, 50 </a:t>
            </a:r>
            <a:r>
              <a:rPr lang="en" sz="1200">
                <a:solidFill>
                  <a:srgbClr val="000000"/>
                </a:solidFill>
              </a:rPr>
              <a:t>(1), p. 3-17.</a:t>
            </a:r>
            <a:endParaRPr sz="1200">
              <a:solidFill>
                <a:srgbClr val="000000"/>
              </a:solidFill>
            </a:endParaRPr>
          </a:p>
          <a:p>
            <a:pPr indent="-400050" lvl="0" marL="400050" rtl="0" algn="l">
              <a:lnSpc>
                <a:spcPct val="100000"/>
              </a:lnSpc>
              <a:spcBef>
                <a:spcPts val="0"/>
              </a:spcBef>
              <a:spcAft>
                <a:spcPts val="0"/>
              </a:spcAft>
              <a:buNone/>
            </a:pPr>
            <a:r>
              <a:t/>
            </a:r>
            <a:endParaRPr sz="1200">
              <a:solidFill>
                <a:srgbClr val="000000"/>
              </a:solidFill>
            </a:endParaRPr>
          </a:p>
          <a:p>
            <a:pPr indent="-400050" lvl="0" marL="400050" rtl="0" algn="l">
              <a:lnSpc>
                <a:spcPct val="100000"/>
              </a:lnSpc>
              <a:spcBef>
                <a:spcPts val="0"/>
              </a:spcBef>
              <a:spcAft>
                <a:spcPts val="0"/>
              </a:spcAft>
              <a:buNone/>
            </a:pPr>
            <a:r>
              <a:rPr lang="en" sz="1200">
                <a:solidFill>
                  <a:srgbClr val="000000"/>
                </a:solidFill>
              </a:rPr>
              <a:t>Bicer, A. and Capraro, R.M. (2019).  Mathematics achievement in the secondary high school context of STEM and non-STEM schools.  </a:t>
            </a:r>
            <a:r>
              <a:rPr i="1" lang="en" sz="1200">
                <a:solidFill>
                  <a:srgbClr val="000000"/>
                </a:solidFill>
              </a:rPr>
              <a:t>School Science and Mathematics. </a:t>
            </a:r>
            <a:endParaRPr sz="1200">
              <a:solidFill>
                <a:srgbClr val="000000"/>
              </a:solidFill>
            </a:endParaRPr>
          </a:p>
          <a:p>
            <a:pPr indent="-400050" lvl="0" marL="400050" rtl="0" algn="l">
              <a:lnSpc>
                <a:spcPct val="100000"/>
              </a:lnSpc>
              <a:spcBef>
                <a:spcPts val="0"/>
              </a:spcBef>
              <a:spcAft>
                <a:spcPts val="0"/>
              </a:spcAft>
              <a:buNone/>
            </a:pPr>
            <a:r>
              <a:t/>
            </a:r>
            <a:endParaRPr sz="1200">
              <a:solidFill>
                <a:srgbClr val="000000"/>
              </a:solidFill>
            </a:endParaRPr>
          </a:p>
          <a:p>
            <a:pPr indent="-400050" lvl="0" marL="400050" rtl="0" algn="l">
              <a:lnSpc>
                <a:spcPct val="100000"/>
              </a:lnSpc>
              <a:spcBef>
                <a:spcPts val="0"/>
              </a:spcBef>
              <a:spcAft>
                <a:spcPts val="0"/>
              </a:spcAft>
              <a:buNone/>
            </a:pPr>
            <a:r>
              <a:rPr lang="en" sz="1200">
                <a:solidFill>
                  <a:srgbClr val="000000"/>
                </a:solidFill>
              </a:rPr>
              <a:t>Christensen, R., Knezek, G., and Tyler-Wood, T. (2015).  Alignment of hands-on STEM engagement activities with positive STEM dispositions in secondary school students.  </a:t>
            </a:r>
            <a:r>
              <a:rPr i="1" lang="en" sz="1200">
                <a:solidFill>
                  <a:srgbClr val="000000"/>
                </a:solidFill>
              </a:rPr>
              <a:t>Journal of Science Education and Technology, 24</a:t>
            </a:r>
            <a:r>
              <a:rPr lang="en" sz="1200">
                <a:solidFill>
                  <a:srgbClr val="000000"/>
                </a:solidFill>
              </a:rPr>
              <a:t>, p. 898-909.  DOI </a:t>
            </a:r>
            <a:r>
              <a:rPr lang="en" sz="1200" u="sng">
                <a:solidFill>
                  <a:srgbClr val="1155CC"/>
                </a:solidFill>
                <a:hlinkClick r:id="rId3">
                  <a:extLst>
                    <a:ext uri="{A12FA001-AC4F-418D-AE19-62706E023703}">
                      <ahyp:hlinkClr val="tx"/>
                    </a:ext>
                  </a:extLst>
                </a:hlinkClick>
              </a:rPr>
              <a:t>https://doi.org/10.1007/s10956-015-9572-6</a:t>
            </a:r>
            <a:endParaRPr sz="1200">
              <a:solidFill>
                <a:srgbClr val="000000"/>
              </a:solidFill>
            </a:endParaRPr>
          </a:p>
          <a:p>
            <a:pPr indent="-400050" lvl="0" marL="400050" rtl="0" algn="l">
              <a:lnSpc>
                <a:spcPct val="100000"/>
              </a:lnSpc>
              <a:spcBef>
                <a:spcPts val="0"/>
              </a:spcBef>
              <a:spcAft>
                <a:spcPts val="0"/>
              </a:spcAft>
              <a:buNone/>
            </a:pPr>
            <a:r>
              <a:t/>
            </a:r>
            <a:endParaRPr sz="1200">
              <a:solidFill>
                <a:srgbClr val="000000"/>
              </a:solidFill>
            </a:endParaRPr>
          </a:p>
          <a:p>
            <a:pPr indent="-400050" lvl="0" marL="400050" rtl="0" algn="l">
              <a:lnSpc>
                <a:spcPct val="100000"/>
              </a:lnSpc>
              <a:spcBef>
                <a:spcPts val="0"/>
              </a:spcBef>
              <a:spcAft>
                <a:spcPts val="0"/>
              </a:spcAft>
              <a:buNone/>
            </a:pPr>
            <a:r>
              <a:rPr lang="en" sz="1200">
                <a:solidFill>
                  <a:srgbClr val="000000"/>
                </a:solidFill>
              </a:rPr>
              <a:t>Duncan-Andrade, J.M., and Morrell, E. (2008). The art of critical pedagogy: Possibilities for moving from theory to practice in urban schools.  </a:t>
            </a:r>
            <a:r>
              <a:rPr i="1" lang="en" sz="1200">
                <a:solidFill>
                  <a:srgbClr val="000000"/>
                </a:solidFill>
              </a:rPr>
              <a:t>Counterpoints, 285</a:t>
            </a:r>
            <a:r>
              <a:rPr lang="en" sz="1200">
                <a:solidFill>
                  <a:srgbClr val="000000"/>
                </a:solidFill>
              </a:rPr>
              <a:t>, p. 23-48.</a:t>
            </a:r>
            <a:endParaRPr sz="1200">
              <a:solidFill>
                <a:srgbClr val="000000"/>
              </a:solidFill>
            </a:endParaRPr>
          </a:p>
          <a:p>
            <a:pPr indent="-400050" lvl="0" marL="400050" rtl="0" algn="l">
              <a:lnSpc>
                <a:spcPct val="100000"/>
              </a:lnSpc>
              <a:spcBef>
                <a:spcPts val="0"/>
              </a:spcBef>
              <a:spcAft>
                <a:spcPts val="0"/>
              </a:spcAft>
              <a:buNone/>
            </a:pPr>
            <a:r>
              <a:t/>
            </a:r>
            <a:endParaRPr sz="1200">
              <a:solidFill>
                <a:srgbClr val="000000"/>
              </a:solidFill>
            </a:endParaRPr>
          </a:p>
          <a:p>
            <a:pPr indent="-400050" lvl="0" marL="400050" rtl="0" algn="l">
              <a:lnSpc>
                <a:spcPct val="100000"/>
              </a:lnSpc>
              <a:spcBef>
                <a:spcPts val="0"/>
              </a:spcBef>
              <a:spcAft>
                <a:spcPts val="0"/>
              </a:spcAft>
              <a:buNone/>
            </a:pPr>
            <a:r>
              <a:rPr lang="en" sz="1200">
                <a:solidFill>
                  <a:srgbClr val="000000"/>
                </a:solidFill>
              </a:rPr>
              <a:t>Eisenkraft, A. and Freake, S.C. (Eds.).  (2018).  </a:t>
            </a:r>
            <a:r>
              <a:rPr i="1" lang="en" sz="1200">
                <a:solidFill>
                  <a:srgbClr val="000000"/>
                </a:solidFill>
              </a:rPr>
              <a:t>Beyond the Eggdrop: Infusing engineering into high school physics.  </a:t>
            </a:r>
            <a:r>
              <a:rPr lang="en" sz="1200">
                <a:solidFill>
                  <a:srgbClr val="000000"/>
                </a:solidFill>
              </a:rPr>
              <a:t>NSTA Press</a:t>
            </a:r>
            <a:endParaRPr sz="1200">
              <a:solidFill>
                <a:srgbClr val="000000"/>
              </a:solidFill>
            </a:endParaRPr>
          </a:p>
          <a:p>
            <a:pPr indent="-400050" lvl="0" marL="400050" rtl="0" algn="l">
              <a:lnSpc>
                <a:spcPct val="100000"/>
              </a:lnSpc>
              <a:spcBef>
                <a:spcPts val="0"/>
              </a:spcBef>
              <a:spcAft>
                <a:spcPts val="0"/>
              </a:spcAft>
              <a:buNone/>
            </a:pPr>
            <a:r>
              <a:t/>
            </a:r>
            <a:endParaRPr sz="1200">
              <a:solidFill>
                <a:srgbClr val="000000"/>
              </a:solidFill>
            </a:endParaRPr>
          </a:p>
          <a:p>
            <a:pPr indent="-400050" lvl="0" marL="400050" rtl="0" algn="l">
              <a:lnSpc>
                <a:spcPct val="100000"/>
              </a:lnSpc>
              <a:spcBef>
                <a:spcPts val="0"/>
              </a:spcBef>
              <a:spcAft>
                <a:spcPts val="0"/>
              </a:spcAft>
              <a:buNone/>
            </a:pPr>
            <a:r>
              <a:rPr lang="en" sz="1200">
                <a:solidFill>
                  <a:srgbClr val="000000"/>
                </a:solidFill>
              </a:rPr>
              <a:t>Fredricks, J.A., Wang, M., Linn, J.S., Hofkens, T.L., Sung, H., Parr, A., and Allerton, J. (2016).  Using qualitative methods to develop a survey measure of math and science engagement.  </a:t>
            </a:r>
            <a:r>
              <a:rPr i="1" lang="en" sz="1200">
                <a:solidFill>
                  <a:srgbClr val="000000"/>
                </a:solidFill>
              </a:rPr>
              <a:t>Learning and Instruct</a:t>
            </a:r>
            <a:r>
              <a:rPr i="1" lang="en" sz="1200">
                <a:solidFill>
                  <a:srgbClr val="000000"/>
                </a:solidFill>
              </a:rPr>
              <a:t>ion, 43, </a:t>
            </a:r>
            <a:r>
              <a:rPr lang="en" sz="1200">
                <a:solidFill>
                  <a:srgbClr val="000000"/>
                </a:solidFill>
              </a:rPr>
              <a:t>p. 5-15.</a:t>
            </a:r>
            <a:endParaRPr sz="1200">
              <a:solidFill>
                <a:srgbClr val="000000"/>
              </a:solidFill>
            </a:endParaRPr>
          </a:p>
          <a:p>
            <a:pPr indent="-400050" lvl="0" marL="400050" rtl="0" algn="l">
              <a:lnSpc>
                <a:spcPct val="100000"/>
              </a:lnSpc>
              <a:spcBef>
                <a:spcPts val="0"/>
              </a:spcBef>
              <a:spcAft>
                <a:spcPts val="0"/>
              </a:spcAft>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58"/>
          <p:cNvSpPr txBox="1"/>
          <p:nvPr>
            <p:ph type="title"/>
          </p:nvPr>
        </p:nvSpPr>
        <p:spPr>
          <a:xfrm>
            <a:off x="408375" y="2384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References (Continued)</a:t>
            </a:r>
            <a:endParaRPr/>
          </a:p>
        </p:txBody>
      </p:sp>
      <p:sp>
        <p:nvSpPr>
          <p:cNvPr id="424" name="Google Shape;424;p58"/>
          <p:cNvSpPr txBox="1"/>
          <p:nvPr>
            <p:ph idx="1" type="body"/>
          </p:nvPr>
        </p:nvSpPr>
        <p:spPr>
          <a:xfrm>
            <a:off x="408375" y="839400"/>
            <a:ext cx="7916400" cy="3599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1900">
              <a:solidFill>
                <a:srgbClr val="000000"/>
              </a:solidFill>
            </a:endParaRPr>
          </a:p>
          <a:p>
            <a:pPr indent="0" lvl="0" marL="0" rtl="0" algn="l">
              <a:lnSpc>
                <a:spcPct val="100000"/>
              </a:lnSpc>
              <a:spcBef>
                <a:spcPts val="0"/>
              </a:spcBef>
              <a:spcAft>
                <a:spcPts val="0"/>
              </a:spcAft>
              <a:buNone/>
            </a:pPr>
            <a:r>
              <a:t/>
            </a:r>
            <a:endParaRPr sz="1900">
              <a:solidFill>
                <a:srgbClr val="000000"/>
              </a:solidFill>
              <a:highlight>
                <a:srgbClr val="FFFF00"/>
              </a:highlight>
            </a:endParaRPr>
          </a:p>
        </p:txBody>
      </p:sp>
      <p:sp>
        <p:nvSpPr>
          <p:cNvPr id="425" name="Google Shape;425;p58"/>
          <p:cNvSpPr txBox="1"/>
          <p:nvPr/>
        </p:nvSpPr>
        <p:spPr>
          <a:xfrm>
            <a:off x="309700" y="995525"/>
            <a:ext cx="8646900" cy="3000000"/>
          </a:xfrm>
          <a:prstGeom prst="rect">
            <a:avLst/>
          </a:prstGeom>
          <a:noFill/>
          <a:ln>
            <a:noFill/>
          </a:ln>
        </p:spPr>
        <p:txBody>
          <a:bodyPr anchorCtr="0" anchor="t" bIns="91425" lIns="91425" spcFirstLastPara="1" rIns="91425" wrap="square" tIns="91425">
            <a:noAutofit/>
          </a:bodyPr>
          <a:lstStyle/>
          <a:p>
            <a:pPr indent="-400050" lvl="0" marL="457200" rtl="0" algn="l">
              <a:spcBef>
                <a:spcPts val="0"/>
              </a:spcBef>
              <a:spcAft>
                <a:spcPts val="0"/>
              </a:spcAft>
              <a:buNone/>
            </a:pPr>
            <a:r>
              <a:rPr lang="en" sz="1200">
                <a:latin typeface="Calibri"/>
                <a:ea typeface="Calibri"/>
                <a:cs typeface="Calibri"/>
                <a:sym typeface="Calibri"/>
              </a:rPr>
              <a:t>Hall, A. and Miro, D. (2016).  A study of student engagement in project-based learning across multiple approaches to STEM education programs. </a:t>
            </a:r>
            <a:r>
              <a:rPr i="1" lang="en" sz="1200">
                <a:latin typeface="Calibri"/>
                <a:ea typeface="Calibri"/>
                <a:cs typeface="Calibri"/>
                <a:sym typeface="Calibri"/>
              </a:rPr>
              <a:t>School Science and Mathematics, 116</a:t>
            </a:r>
            <a:r>
              <a:rPr lang="en" sz="1200">
                <a:latin typeface="Calibri"/>
                <a:ea typeface="Calibri"/>
                <a:cs typeface="Calibri"/>
                <a:sym typeface="Calibri"/>
              </a:rPr>
              <a:t> (6), p. 310-319.</a:t>
            </a:r>
            <a:endParaRPr sz="1200">
              <a:latin typeface="Calibri"/>
              <a:ea typeface="Calibri"/>
              <a:cs typeface="Calibri"/>
              <a:sym typeface="Calibri"/>
            </a:endParaRPr>
          </a:p>
          <a:p>
            <a:pPr indent="-400050" lvl="0" marL="457200" rtl="0" algn="l">
              <a:spcBef>
                <a:spcPts val="0"/>
              </a:spcBef>
              <a:spcAft>
                <a:spcPts val="0"/>
              </a:spcAft>
              <a:buNone/>
            </a:pPr>
            <a:r>
              <a:t/>
            </a:r>
            <a:endParaRPr sz="1200">
              <a:latin typeface="Calibri"/>
              <a:ea typeface="Calibri"/>
              <a:cs typeface="Calibri"/>
              <a:sym typeface="Calibri"/>
            </a:endParaRPr>
          </a:p>
          <a:p>
            <a:pPr indent="-400050" lvl="0" marL="457200" rtl="0" algn="l">
              <a:spcBef>
                <a:spcPts val="0"/>
              </a:spcBef>
              <a:spcAft>
                <a:spcPts val="0"/>
              </a:spcAft>
              <a:buNone/>
            </a:pPr>
            <a:r>
              <a:rPr lang="en" sz="1200">
                <a:latin typeface="Calibri"/>
                <a:ea typeface="Calibri"/>
                <a:cs typeface="Calibri"/>
                <a:sym typeface="Calibri"/>
              </a:rPr>
              <a:t>Honey, M., Pearson, G., &amp; Schweingruber, H. (2014). </a:t>
            </a:r>
            <a:r>
              <a:rPr i="1" lang="en" sz="1200">
                <a:latin typeface="Calibri"/>
                <a:ea typeface="Calibri"/>
                <a:cs typeface="Calibri"/>
                <a:sym typeface="Calibri"/>
              </a:rPr>
              <a:t>STEM integration in K-12 education: Status, prospects, and an agenda for research. </a:t>
            </a:r>
            <a:r>
              <a:rPr lang="en" sz="1200">
                <a:latin typeface="Calibri"/>
                <a:ea typeface="Calibri"/>
                <a:cs typeface="Calibri"/>
                <a:sym typeface="Calibri"/>
              </a:rPr>
              <a:t>The National Academies Press. (Free download available at:</a:t>
            </a:r>
            <a:r>
              <a:rPr lang="en" sz="1200">
                <a:uFill>
                  <a:noFill/>
                </a:uFill>
                <a:latin typeface="Calibri"/>
                <a:ea typeface="Calibri"/>
                <a:cs typeface="Calibri"/>
                <a:sym typeface="Calibri"/>
                <a:hlinkClick r:id="rId3"/>
              </a:rPr>
              <a:t> </a:t>
            </a:r>
            <a:r>
              <a:rPr lang="en" sz="1200" u="sng">
                <a:solidFill>
                  <a:srgbClr val="1155CC"/>
                </a:solidFill>
                <a:latin typeface="Calibri"/>
                <a:ea typeface="Calibri"/>
                <a:cs typeface="Calibri"/>
                <a:sym typeface="Calibri"/>
                <a:hlinkClick r:id="rId4">
                  <a:extLst>
                    <a:ext uri="{A12FA001-AC4F-418D-AE19-62706E023703}">
                      <ahyp:hlinkClr val="tx"/>
                    </a:ext>
                  </a:extLst>
                </a:hlinkClick>
              </a:rPr>
              <a:t>http://www.nap.edu/catalog/18612/stem-integration-in-k-12-education-status-prospects-and-an</a:t>
            </a:r>
            <a:r>
              <a:rPr lang="en" sz="1200">
                <a:latin typeface="Calibri"/>
                <a:ea typeface="Calibri"/>
                <a:cs typeface="Calibri"/>
                <a:sym typeface="Calibri"/>
              </a:rPr>
              <a:t>)</a:t>
            </a:r>
            <a:endParaRPr sz="1200">
              <a:latin typeface="Calibri"/>
              <a:ea typeface="Calibri"/>
              <a:cs typeface="Calibri"/>
              <a:sym typeface="Calibri"/>
            </a:endParaRPr>
          </a:p>
          <a:p>
            <a:pPr indent="-400050" lvl="0" marL="457200" rtl="0" algn="l">
              <a:spcBef>
                <a:spcPts val="0"/>
              </a:spcBef>
              <a:spcAft>
                <a:spcPts val="0"/>
              </a:spcAft>
              <a:buNone/>
            </a:pPr>
            <a:r>
              <a:t/>
            </a:r>
            <a:endParaRPr sz="1200">
              <a:latin typeface="Calibri"/>
              <a:ea typeface="Calibri"/>
              <a:cs typeface="Calibri"/>
              <a:sym typeface="Calibri"/>
            </a:endParaRPr>
          </a:p>
          <a:p>
            <a:pPr indent="-400050" lvl="0" marL="457200" rtl="0" algn="l">
              <a:spcBef>
                <a:spcPts val="0"/>
              </a:spcBef>
              <a:spcAft>
                <a:spcPts val="0"/>
              </a:spcAft>
              <a:buNone/>
            </a:pPr>
            <a:r>
              <a:rPr lang="en" sz="1200">
                <a:latin typeface="Calibri"/>
                <a:ea typeface="Calibri"/>
                <a:cs typeface="Calibri"/>
                <a:sym typeface="Calibri"/>
              </a:rPr>
              <a:t>Lenz, B. (2015). </a:t>
            </a:r>
            <a:r>
              <a:rPr i="1" lang="en" sz="1200">
                <a:latin typeface="Calibri"/>
                <a:ea typeface="Calibri"/>
                <a:cs typeface="Calibri"/>
                <a:sym typeface="Calibri"/>
              </a:rPr>
              <a:t>Transforming schools using project based assessment and Common Core Standards</a:t>
            </a:r>
            <a:r>
              <a:rPr lang="en" sz="1200">
                <a:latin typeface="Calibri"/>
                <a:ea typeface="Calibri"/>
                <a:cs typeface="Calibri"/>
                <a:sym typeface="Calibri"/>
              </a:rPr>
              <a:t>. </a:t>
            </a:r>
            <a:endParaRPr sz="1200">
              <a:latin typeface="Calibri"/>
              <a:ea typeface="Calibri"/>
              <a:cs typeface="Calibri"/>
              <a:sym typeface="Calibri"/>
            </a:endParaRPr>
          </a:p>
          <a:p>
            <a:pPr indent="-400050" lvl="0" marL="457200" rtl="0" algn="l">
              <a:spcBef>
                <a:spcPts val="0"/>
              </a:spcBef>
              <a:spcAft>
                <a:spcPts val="0"/>
              </a:spcAft>
              <a:buNone/>
            </a:pPr>
            <a:r>
              <a:t/>
            </a:r>
            <a:endParaRPr i="1" sz="1200">
              <a:latin typeface="Calibri"/>
              <a:ea typeface="Calibri"/>
              <a:cs typeface="Calibri"/>
              <a:sym typeface="Calibri"/>
            </a:endParaRPr>
          </a:p>
          <a:p>
            <a:pPr indent="-400050" lvl="0" marL="457200" rtl="0" algn="l">
              <a:spcBef>
                <a:spcPts val="0"/>
              </a:spcBef>
              <a:spcAft>
                <a:spcPts val="0"/>
              </a:spcAft>
              <a:buNone/>
            </a:pPr>
            <a:r>
              <a:rPr lang="en" sz="1200">
                <a:latin typeface="Times New Roman"/>
                <a:ea typeface="Times New Roman"/>
                <a:cs typeface="Times New Roman"/>
                <a:sym typeface="Times New Roman"/>
              </a:rPr>
              <a:t>Malkiewich, L.J. and Chase, C.C. (2019).  What’s your goal? The importance of shaping the goals of engineering tasks to focus learners on the underlying science. </a:t>
            </a:r>
            <a:r>
              <a:rPr i="1" lang="en" sz="1200">
                <a:latin typeface="Times New Roman"/>
                <a:ea typeface="Times New Roman"/>
                <a:cs typeface="Times New Roman"/>
                <a:sym typeface="Times New Roman"/>
              </a:rPr>
              <a:t>Instructional Science, 47</a:t>
            </a:r>
            <a:r>
              <a:rPr lang="en" sz="1200">
                <a:latin typeface="Times New Roman"/>
                <a:ea typeface="Times New Roman"/>
                <a:cs typeface="Times New Roman"/>
                <a:sym typeface="Times New Roman"/>
              </a:rPr>
              <a:t>, p. 551-558.  DOI:  </a:t>
            </a:r>
            <a:r>
              <a:rPr lang="en" sz="1200" u="sng">
                <a:solidFill>
                  <a:srgbClr val="1155CC"/>
                </a:solidFill>
                <a:latin typeface="Times New Roman"/>
                <a:ea typeface="Times New Roman"/>
                <a:cs typeface="Times New Roman"/>
                <a:sym typeface="Times New Roman"/>
                <a:hlinkClick r:id="rId5">
                  <a:extLst>
                    <a:ext uri="{A12FA001-AC4F-418D-AE19-62706E023703}">
                      <ahyp:hlinkClr val="tx"/>
                    </a:ext>
                  </a:extLst>
                </a:hlinkClick>
              </a:rPr>
              <a:t>https://doi.org/10.1007/s11251-019-09493-2</a:t>
            </a:r>
            <a:endParaRPr i="1" sz="1200">
              <a:latin typeface="Calibri"/>
              <a:ea typeface="Calibri"/>
              <a:cs typeface="Calibri"/>
              <a:sym typeface="Calibri"/>
            </a:endParaRPr>
          </a:p>
          <a:p>
            <a:pPr indent="-400050" lvl="0" marL="457200" rtl="0" algn="l">
              <a:spcBef>
                <a:spcPts val="0"/>
              </a:spcBef>
              <a:spcAft>
                <a:spcPts val="0"/>
              </a:spcAft>
              <a:buNone/>
            </a:pPr>
            <a:r>
              <a:t/>
            </a:r>
            <a:endParaRPr i="1" sz="1200">
              <a:latin typeface="Calibri"/>
              <a:ea typeface="Calibri"/>
              <a:cs typeface="Calibri"/>
              <a:sym typeface="Calibri"/>
            </a:endParaRPr>
          </a:p>
          <a:p>
            <a:pPr indent="-400050" lvl="0" marL="457200" rtl="0" algn="l">
              <a:spcBef>
                <a:spcPts val="0"/>
              </a:spcBef>
              <a:spcAft>
                <a:spcPts val="0"/>
              </a:spcAft>
              <a:buNone/>
            </a:pPr>
            <a:r>
              <a:rPr lang="en" sz="1200">
                <a:latin typeface="Calibri"/>
                <a:ea typeface="Calibri"/>
                <a:cs typeface="Calibri"/>
                <a:sym typeface="Calibri"/>
              </a:rPr>
              <a:t>SMU Maker Education Projec</a:t>
            </a:r>
            <a:r>
              <a:rPr lang="en" sz="1200">
                <a:latin typeface="Calibri"/>
                <a:ea typeface="Calibri"/>
                <a:cs typeface="Calibri"/>
                <a:sym typeface="Calibri"/>
              </a:rPr>
              <a:t>t. (2018).  </a:t>
            </a:r>
            <a:r>
              <a:rPr i="1" lang="en" sz="1200">
                <a:latin typeface="Calibri"/>
                <a:ea typeface="Calibri"/>
                <a:cs typeface="Calibri"/>
                <a:sym typeface="Calibri"/>
              </a:rPr>
              <a:t>STEM Engineering Template</a:t>
            </a:r>
            <a:r>
              <a:rPr lang="en" sz="1200">
                <a:latin typeface="Calibri"/>
                <a:ea typeface="Calibri"/>
                <a:cs typeface="Calibri"/>
                <a:sym typeface="Calibri"/>
              </a:rPr>
              <a:t>. Southern Methodist University.  Retrieved  October 24, 2018, from </a:t>
            </a:r>
            <a:r>
              <a:rPr lang="en" sz="1200" u="sng">
                <a:solidFill>
                  <a:srgbClr val="1155CC"/>
                </a:solidFill>
                <a:latin typeface="Calibri"/>
                <a:ea typeface="Calibri"/>
                <a:cs typeface="Calibri"/>
                <a:sym typeface="Calibri"/>
                <a:hlinkClick r:id="rId6">
                  <a:extLst>
                    <a:ext uri="{A12FA001-AC4F-418D-AE19-62706E023703}">
                      <ahyp:hlinkClr val="tx"/>
                    </a:ext>
                  </a:extLst>
                </a:hlinkClick>
              </a:rPr>
              <a:t>http://smumakeredproject.org/</a:t>
            </a:r>
            <a:r>
              <a:rPr lang="en" sz="1200">
                <a:latin typeface="Calibri"/>
                <a:ea typeface="Calibri"/>
                <a:cs typeface="Calibri"/>
                <a:sym typeface="Calibri"/>
              </a:rPr>
              <a:t>.  NO LONGER AVAILABLE.</a:t>
            </a:r>
            <a:endParaRPr i="1" sz="1200">
              <a:latin typeface="Calibri"/>
              <a:ea typeface="Calibri"/>
              <a:cs typeface="Calibri"/>
              <a:sym typeface="Calibri"/>
            </a:endParaRPr>
          </a:p>
          <a:p>
            <a:pPr indent="-400050" lvl="0" marL="457200" rtl="0" algn="l">
              <a:spcBef>
                <a:spcPts val="0"/>
              </a:spcBef>
              <a:spcAft>
                <a:spcPts val="0"/>
              </a:spcAft>
              <a:buNone/>
            </a:pPr>
            <a:r>
              <a:t/>
            </a:r>
            <a:endParaRPr i="1" sz="1200">
              <a:latin typeface="Calibri"/>
              <a:ea typeface="Calibri"/>
              <a:cs typeface="Calibri"/>
              <a:sym typeface="Calibri"/>
            </a:endParaRPr>
          </a:p>
          <a:p>
            <a:pPr indent="-400050" lvl="0" marL="457200" rtl="0" algn="l">
              <a:spcBef>
                <a:spcPts val="0"/>
              </a:spcBef>
              <a:spcAft>
                <a:spcPts val="0"/>
              </a:spcAft>
              <a:buNone/>
            </a:pPr>
            <a:r>
              <a:rPr lang="en" sz="1200">
                <a:latin typeface="Calibri"/>
                <a:ea typeface="Calibri"/>
                <a:cs typeface="Calibri"/>
                <a:sym typeface="Calibri"/>
              </a:rPr>
              <a:t>Toshalis, E. (2015).</a:t>
            </a:r>
            <a:r>
              <a:rPr i="1" lang="en" sz="1200">
                <a:latin typeface="Calibri"/>
                <a:ea typeface="Calibri"/>
                <a:cs typeface="Calibri"/>
                <a:sym typeface="Calibri"/>
              </a:rPr>
              <a:t> Make me!: Understanding and engaging student resistance in school. </a:t>
            </a:r>
            <a:r>
              <a:rPr lang="en" sz="1200">
                <a:latin typeface="Calibri"/>
                <a:ea typeface="Calibri"/>
                <a:cs typeface="Calibri"/>
                <a:sym typeface="Calibri"/>
              </a:rPr>
              <a:t>Harvard Education Press.</a:t>
            </a:r>
            <a:endParaRPr sz="1200">
              <a:latin typeface="Calibri"/>
              <a:ea typeface="Calibri"/>
              <a:cs typeface="Calibri"/>
              <a:sym typeface="Calibri"/>
            </a:endParaRPr>
          </a:p>
          <a:p>
            <a:pPr indent="0" lvl="0" marL="1371600" rtl="0" algn="l">
              <a:spcBef>
                <a:spcPts val="0"/>
              </a:spcBef>
              <a:spcAft>
                <a:spcPts val="0"/>
              </a:spcAft>
              <a:buNone/>
            </a:pPr>
            <a:r>
              <a:t/>
            </a:r>
            <a:endParaRPr i="1" sz="1200">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17"/>
          <p:cNvSpPr txBox="1"/>
          <p:nvPr>
            <p:ph type="title"/>
          </p:nvPr>
        </p:nvSpPr>
        <p:spPr>
          <a:xfrm>
            <a:off x="670600" y="5485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Why This Matters</a:t>
            </a:r>
            <a:endParaRPr/>
          </a:p>
        </p:txBody>
      </p:sp>
      <p:sp>
        <p:nvSpPr>
          <p:cNvPr id="155" name="Google Shape;155;p17"/>
          <p:cNvSpPr txBox="1"/>
          <p:nvPr>
            <p:ph idx="1" type="body"/>
          </p:nvPr>
        </p:nvSpPr>
        <p:spPr>
          <a:xfrm>
            <a:off x="562200" y="1162075"/>
            <a:ext cx="8019600" cy="33315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There is a disconnect between what is being taught in school and the skills students will need for the real world. </a:t>
            </a:r>
            <a:endParaRPr sz="1800"/>
          </a:p>
          <a:p>
            <a:pPr indent="-342900" lvl="0" marL="457200" rtl="0" algn="l">
              <a:spcBef>
                <a:spcPts val="0"/>
              </a:spcBef>
              <a:spcAft>
                <a:spcPts val="0"/>
              </a:spcAft>
              <a:buSzPts val="1800"/>
              <a:buChar char="●"/>
            </a:pPr>
            <a:r>
              <a:rPr lang="en" sz="1800"/>
              <a:t>Students, especially marginalized student groups, feel that the goals and purposes of education are not the same as their goals and purposes.  For these students, education is no longer culturally </a:t>
            </a:r>
            <a:r>
              <a:rPr lang="en" sz="1800"/>
              <a:t>relevant</a:t>
            </a:r>
            <a:r>
              <a:rPr lang="en" sz="1800"/>
              <a:t>. </a:t>
            </a:r>
            <a:endParaRPr sz="1800"/>
          </a:p>
          <a:p>
            <a:pPr indent="-342900" lvl="0" marL="457200" rtl="0" algn="l">
              <a:spcBef>
                <a:spcPts val="0"/>
              </a:spcBef>
              <a:spcAft>
                <a:spcPts val="0"/>
              </a:spcAft>
              <a:buSzPts val="1800"/>
              <a:buChar char="●"/>
            </a:pPr>
            <a:r>
              <a:rPr b="1" lang="en" sz="1800"/>
              <a:t>Disengagement is how students show that disconnect </a:t>
            </a:r>
            <a:r>
              <a:rPr lang="en" sz="1800"/>
              <a:t>(Toshalis, 2015).</a:t>
            </a:r>
            <a:endParaRPr sz="1800"/>
          </a:p>
          <a:p>
            <a:pPr indent="-342900" lvl="0" marL="457200" rtl="0" algn="l">
              <a:spcBef>
                <a:spcPts val="0"/>
              </a:spcBef>
              <a:spcAft>
                <a:spcPts val="0"/>
              </a:spcAft>
              <a:buSzPts val="1800"/>
              <a:buChar char="●"/>
            </a:pPr>
            <a:r>
              <a:rPr lang="en" sz="1800"/>
              <a:t>Only 8% of low-SES students finish a 4-year college degree by their mid-20s (Lenz, 2015). </a:t>
            </a:r>
            <a:endParaRPr sz="1800"/>
          </a:p>
          <a:p>
            <a:pPr indent="-342900" lvl="0" marL="457200" rtl="0" algn="l">
              <a:spcBef>
                <a:spcPts val="0"/>
              </a:spcBef>
              <a:spcAft>
                <a:spcPts val="0"/>
              </a:spcAft>
              <a:buSzPts val="1800"/>
              <a:buChar char="●"/>
            </a:pPr>
            <a:r>
              <a:rPr lang="en" sz="1800"/>
              <a:t>Think about who makes up the L25 at your schools . . . </a:t>
            </a:r>
            <a:endParaRPr sz="1800"/>
          </a:p>
          <a:p>
            <a:pPr indent="-342900" lvl="1" marL="914400" rtl="0" algn="l">
              <a:spcBef>
                <a:spcPts val="0"/>
              </a:spcBef>
              <a:spcAft>
                <a:spcPts val="0"/>
              </a:spcAft>
              <a:buSzPts val="1800"/>
              <a:buChar char="○"/>
            </a:pPr>
            <a:r>
              <a:rPr lang="en" sz="1800"/>
              <a:t>SES/Race/Gender/ELL/ESE--&gt;Marginalized populations</a:t>
            </a:r>
            <a:endParaRPr sz="1800"/>
          </a:p>
        </p:txBody>
      </p:sp>
      <p:pic>
        <p:nvPicPr>
          <p:cNvPr id="156" name="Google Shape;156;p17">
            <a:hlinkClick r:id="rId3"/>
          </p:cNvPr>
          <p:cNvPicPr preferRelativeResize="0"/>
          <p:nvPr/>
        </p:nvPicPr>
        <p:blipFill>
          <a:blip r:embed="rId4">
            <a:alphaModFix/>
          </a:blip>
          <a:stretch>
            <a:fillRect/>
          </a:stretch>
        </p:blipFill>
        <p:spPr>
          <a:xfrm rot="2550025">
            <a:off x="7304235" y="3512118"/>
            <a:ext cx="583582" cy="511088"/>
          </a:xfrm>
          <a:prstGeom prst="rect">
            <a:avLst/>
          </a:prstGeom>
          <a:noFill/>
          <a:ln>
            <a:noFill/>
          </a:ln>
        </p:spPr>
      </p:pic>
      <p:sp>
        <p:nvSpPr>
          <p:cNvPr id="157" name="Google Shape;157;p17"/>
          <p:cNvSpPr/>
          <p:nvPr/>
        </p:nvSpPr>
        <p:spPr>
          <a:xfrm>
            <a:off x="6529013" y="3476623"/>
            <a:ext cx="774828" cy="586400"/>
          </a:xfrm>
          <a:prstGeom prst="rect">
            <a:avLst/>
          </a:prstGeom>
        </p:spPr>
        <p:txBody>
          <a:bodyPr>
            <a:prstTxWarp prst="textPlain"/>
          </a:bodyPr>
          <a:lstStyle/>
          <a:p>
            <a:pPr lvl="0" algn="ctr"/>
            <a:r>
              <a:rPr b="0" i="0">
                <a:ln cap="flat" cmpd="sng" w="9525">
                  <a:solidFill>
                    <a:schemeClr val="lt1"/>
                  </a:solidFill>
                  <a:prstDash val="solid"/>
                  <a:round/>
                  <a:headEnd len="sm" w="sm" type="none"/>
                  <a:tailEnd len="sm" w="sm" type="none"/>
                </a:ln>
                <a:solidFill>
                  <a:srgbClr val="000000"/>
                </a:solidFill>
                <a:latin typeface="Arial"/>
              </a:rPr>
              <a:t>Goals of</a:t>
            </a:r>
            <a:br>
              <a:rPr b="0" i="0">
                <a:ln cap="flat" cmpd="sng" w="9525">
                  <a:solidFill>
                    <a:schemeClr val="lt1"/>
                  </a:solidFill>
                  <a:prstDash val="solid"/>
                  <a:round/>
                  <a:headEnd len="sm" w="sm" type="none"/>
                  <a:tailEnd len="sm" w="sm" type="none"/>
                </a:ln>
                <a:solidFill>
                  <a:srgbClr val="000000"/>
                </a:solidFill>
                <a:latin typeface="Arial"/>
              </a:rPr>
            </a:br>
            <a:r>
              <a:rPr b="0" i="0">
                <a:ln cap="flat" cmpd="sng" w="9525">
                  <a:solidFill>
                    <a:schemeClr val="lt1"/>
                  </a:solidFill>
                  <a:prstDash val="solid"/>
                  <a:round/>
                  <a:headEnd len="sm" w="sm" type="none"/>
                  <a:tailEnd len="sm" w="sm" type="none"/>
                </a:ln>
                <a:solidFill>
                  <a:srgbClr val="000000"/>
                </a:solidFill>
                <a:latin typeface="Arial"/>
              </a:rPr>
              <a:t>Education</a:t>
            </a:r>
          </a:p>
        </p:txBody>
      </p:sp>
      <p:pic>
        <p:nvPicPr>
          <p:cNvPr id="158" name="Google Shape;158;p17">
            <a:hlinkClick r:id="rId5"/>
          </p:cNvPr>
          <p:cNvPicPr preferRelativeResize="0"/>
          <p:nvPr/>
        </p:nvPicPr>
        <p:blipFill>
          <a:blip r:embed="rId6">
            <a:alphaModFix/>
          </a:blip>
          <a:stretch>
            <a:fillRect/>
          </a:stretch>
        </p:blipFill>
        <p:spPr>
          <a:xfrm>
            <a:off x="7901500" y="3204425"/>
            <a:ext cx="1046651" cy="10466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18"/>
          <p:cNvSpPr txBox="1"/>
          <p:nvPr>
            <p:ph type="title"/>
          </p:nvPr>
        </p:nvSpPr>
        <p:spPr>
          <a:xfrm>
            <a:off x="372700" y="273400"/>
            <a:ext cx="81822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Educational Theory Supporting PBL/ STEM</a:t>
            </a:r>
            <a:endParaRPr/>
          </a:p>
        </p:txBody>
      </p:sp>
      <p:sp>
        <p:nvSpPr>
          <p:cNvPr id="164" name="Google Shape;164;p18"/>
          <p:cNvSpPr txBox="1"/>
          <p:nvPr>
            <p:ph idx="1" type="body"/>
          </p:nvPr>
        </p:nvSpPr>
        <p:spPr>
          <a:xfrm>
            <a:off x="490450" y="936900"/>
            <a:ext cx="7834500" cy="3501900"/>
          </a:xfrm>
          <a:prstGeom prst="rect">
            <a:avLst/>
          </a:prstGeom>
        </p:spPr>
        <p:txBody>
          <a:bodyPr anchorCtr="0" anchor="t" bIns="91425" lIns="91425" spcFirstLastPara="1" rIns="91425" wrap="square" tIns="91425">
            <a:noAutofit/>
          </a:bodyPr>
          <a:lstStyle/>
          <a:p>
            <a:pPr indent="0" lvl="0" marL="0" rtl="0" algn="l">
              <a:lnSpc>
                <a:spcPct val="100000"/>
              </a:lnSpc>
              <a:spcBef>
                <a:spcPts val="1200"/>
              </a:spcBef>
              <a:spcAft>
                <a:spcPts val="0"/>
              </a:spcAft>
              <a:buNone/>
            </a:pPr>
            <a:r>
              <a:rPr lang="en" sz="1900">
                <a:solidFill>
                  <a:srgbClr val="000000"/>
                </a:solidFill>
              </a:rPr>
              <a:t>Theoretical support for PBL/STEM is also supported via Dewey’s learning by doing principals.  </a:t>
            </a:r>
            <a:endParaRPr sz="1900">
              <a:solidFill>
                <a:srgbClr val="000000"/>
              </a:solidFill>
            </a:endParaRPr>
          </a:p>
          <a:p>
            <a:pPr indent="0" lvl="0" marL="0" rtl="0" algn="l">
              <a:lnSpc>
                <a:spcPct val="100000"/>
              </a:lnSpc>
              <a:spcBef>
                <a:spcPts val="1200"/>
              </a:spcBef>
              <a:spcAft>
                <a:spcPts val="0"/>
              </a:spcAft>
              <a:buNone/>
            </a:pPr>
            <a:r>
              <a:rPr lang="en" sz="1900">
                <a:solidFill>
                  <a:srgbClr val="000000"/>
                </a:solidFill>
              </a:rPr>
              <a:t>According to Christensen, Knezek and Tyler-Wood (2015), active learning is: </a:t>
            </a:r>
            <a:endParaRPr sz="1900">
              <a:solidFill>
                <a:srgbClr val="000000"/>
              </a:solidFill>
            </a:endParaRPr>
          </a:p>
          <a:p>
            <a:pPr indent="0" lvl="0" marL="0" rtl="0" algn="l">
              <a:lnSpc>
                <a:spcPct val="100000"/>
              </a:lnSpc>
              <a:spcBef>
                <a:spcPts val="1200"/>
              </a:spcBef>
              <a:spcAft>
                <a:spcPts val="0"/>
              </a:spcAft>
              <a:buNone/>
            </a:pPr>
            <a:r>
              <a:rPr lang="en" sz="1900">
                <a:solidFill>
                  <a:srgbClr val="000000"/>
                </a:solidFill>
              </a:rPr>
              <a:t>(1) relevant to real-world applications,</a:t>
            </a:r>
            <a:endParaRPr sz="1900">
              <a:solidFill>
                <a:srgbClr val="000000"/>
              </a:solidFill>
            </a:endParaRPr>
          </a:p>
          <a:p>
            <a:pPr indent="0" lvl="0" marL="0" rtl="0" algn="l">
              <a:lnSpc>
                <a:spcPct val="100000"/>
              </a:lnSpc>
              <a:spcBef>
                <a:spcPts val="1200"/>
              </a:spcBef>
              <a:spcAft>
                <a:spcPts val="0"/>
              </a:spcAft>
              <a:buNone/>
            </a:pPr>
            <a:r>
              <a:rPr lang="en" sz="1900">
                <a:solidFill>
                  <a:srgbClr val="000000"/>
                </a:solidFill>
              </a:rPr>
              <a:t>(2) offer students an authentic opportunity to solve real-world problems, &amp;</a:t>
            </a:r>
            <a:endParaRPr sz="1900">
              <a:solidFill>
                <a:srgbClr val="000000"/>
              </a:solidFill>
            </a:endParaRPr>
          </a:p>
          <a:p>
            <a:pPr indent="0" lvl="0" marL="0" rtl="0" algn="l">
              <a:lnSpc>
                <a:spcPct val="100000"/>
              </a:lnSpc>
              <a:spcBef>
                <a:spcPts val="1200"/>
              </a:spcBef>
              <a:spcAft>
                <a:spcPts val="0"/>
              </a:spcAft>
              <a:buNone/>
            </a:pPr>
            <a:r>
              <a:rPr lang="en" sz="1900">
                <a:solidFill>
                  <a:srgbClr val="000000"/>
                </a:solidFill>
              </a:rPr>
              <a:t>(3) use the application of prior knowledge and experiences to solve current problems. </a:t>
            </a:r>
            <a:endParaRPr sz="1900">
              <a:solidFill>
                <a:srgbClr val="000000"/>
              </a:solidFill>
            </a:endParaRPr>
          </a:p>
          <a:p>
            <a:pPr indent="0" lvl="0" marL="0" rtl="0" algn="l">
              <a:spcBef>
                <a:spcPts val="1200"/>
              </a:spcBef>
              <a:spcAft>
                <a:spcPts val="160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19"/>
          <p:cNvSpPr txBox="1"/>
          <p:nvPr>
            <p:ph type="title"/>
          </p:nvPr>
        </p:nvSpPr>
        <p:spPr>
          <a:xfrm>
            <a:off x="460725" y="329975"/>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Connection to Critical Pedagogy</a:t>
            </a:r>
            <a:endParaRPr/>
          </a:p>
        </p:txBody>
      </p:sp>
      <p:sp>
        <p:nvSpPr>
          <p:cNvPr id="170" name="Google Shape;170;p19"/>
          <p:cNvSpPr txBox="1"/>
          <p:nvPr>
            <p:ph idx="1" type="body"/>
          </p:nvPr>
        </p:nvSpPr>
        <p:spPr>
          <a:xfrm>
            <a:off x="308100" y="716825"/>
            <a:ext cx="7727400" cy="3306900"/>
          </a:xfrm>
          <a:prstGeom prst="rect">
            <a:avLst/>
          </a:prstGeom>
        </p:spPr>
        <p:txBody>
          <a:bodyPr anchorCtr="0" anchor="t" bIns="91425" lIns="91425" spcFirstLastPara="1" rIns="91425" wrap="square" tIns="91425">
            <a:noAutofit/>
          </a:bodyPr>
          <a:lstStyle/>
          <a:p>
            <a:pPr indent="0" lvl="0" marL="0" rtl="0" algn="l">
              <a:lnSpc>
                <a:spcPct val="100000"/>
              </a:lnSpc>
              <a:spcBef>
                <a:spcPts val="1200"/>
              </a:spcBef>
              <a:spcAft>
                <a:spcPts val="0"/>
              </a:spcAft>
              <a:buNone/>
            </a:pPr>
            <a:r>
              <a:rPr lang="en" sz="1900">
                <a:solidFill>
                  <a:srgbClr val="000000"/>
                </a:solidFill>
              </a:rPr>
              <a:t>There is a great deal of theoretical overlap between Dewey’s principles of active learning and critical pedagogy. </a:t>
            </a:r>
            <a:endParaRPr sz="1900">
              <a:solidFill>
                <a:srgbClr val="000000"/>
              </a:solidFill>
            </a:endParaRPr>
          </a:p>
          <a:p>
            <a:pPr indent="0" lvl="0" marL="0" rtl="0" algn="l">
              <a:lnSpc>
                <a:spcPct val="100000"/>
              </a:lnSpc>
              <a:spcBef>
                <a:spcPts val="1200"/>
              </a:spcBef>
              <a:spcAft>
                <a:spcPts val="0"/>
              </a:spcAft>
              <a:buNone/>
            </a:pPr>
            <a:r>
              <a:rPr lang="en" sz="1900">
                <a:solidFill>
                  <a:srgbClr val="000000"/>
                </a:solidFill>
              </a:rPr>
              <a:t>Duncan-Andrade and Morrell (2008) highlight the importance of critical pedagogy in urban schools to address the disconnect that many marginalized students have with the goals and purpose of education.  </a:t>
            </a:r>
            <a:endParaRPr sz="1900">
              <a:solidFill>
                <a:srgbClr val="000000"/>
              </a:solidFill>
            </a:endParaRPr>
          </a:p>
          <a:p>
            <a:pPr indent="0" lvl="0" marL="0" rtl="0" algn="l">
              <a:lnSpc>
                <a:spcPct val="100000"/>
              </a:lnSpc>
              <a:spcBef>
                <a:spcPts val="1200"/>
              </a:spcBef>
              <a:spcAft>
                <a:spcPts val="0"/>
              </a:spcAft>
              <a:buNone/>
            </a:pPr>
            <a:r>
              <a:rPr lang="en" sz="1900">
                <a:solidFill>
                  <a:srgbClr val="000000"/>
                </a:solidFill>
              </a:rPr>
              <a:t>Critical pedagogy relies on the idea of </a:t>
            </a:r>
            <a:r>
              <a:rPr b="1" lang="en" sz="1900">
                <a:solidFill>
                  <a:srgbClr val="000000"/>
                </a:solidFill>
              </a:rPr>
              <a:t>praxis</a:t>
            </a:r>
            <a:r>
              <a:rPr lang="en" sz="1900">
                <a:solidFill>
                  <a:srgbClr val="000000"/>
                </a:solidFill>
              </a:rPr>
              <a:t> as a center of education</a:t>
            </a:r>
            <a:endParaRPr sz="1900">
              <a:solidFill>
                <a:srgbClr val="000000"/>
              </a:solidFill>
            </a:endParaRPr>
          </a:p>
          <a:p>
            <a:pPr indent="-349250" lvl="0" marL="457200" rtl="0" algn="l">
              <a:lnSpc>
                <a:spcPct val="100000"/>
              </a:lnSpc>
              <a:spcBef>
                <a:spcPts val="1200"/>
              </a:spcBef>
              <a:spcAft>
                <a:spcPts val="0"/>
              </a:spcAft>
              <a:buClr>
                <a:srgbClr val="000000"/>
              </a:buClr>
              <a:buSzPts val="1900"/>
              <a:buAutoNum type="arabicParenBoth"/>
            </a:pPr>
            <a:r>
              <a:rPr lang="en" sz="1900">
                <a:solidFill>
                  <a:srgbClr val="000000"/>
                </a:solidFill>
              </a:rPr>
              <a:t>identifying a problem, </a:t>
            </a:r>
            <a:endParaRPr sz="1900">
              <a:solidFill>
                <a:srgbClr val="000000"/>
              </a:solidFill>
            </a:endParaRPr>
          </a:p>
          <a:p>
            <a:pPr indent="-349250" lvl="0" marL="457200" rtl="0" algn="l">
              <a:lnSpc>
                <a:spcPct val="100000"/>
              </a:lnSpc>
              <a:spcBef>
                <a:spcPts val="0"/>
              </a:spcBef>
              <a:spcAft>
                <a:spcPts val="0"/>
              </a:spcAft>
              <a:buClr>
                <a:srgbClr val="000000"/>
              </a:buClr>
              <a:buSzPts val="1900"/>
              <a:buAutoNum type="arabicParenBoth"/>
            </a:pPr>
            <a:r>
              <a:rPr lang="en" sz="1900">
                <a:solidFill>
                  <a:srgbClr val="000000"/>
                </a:solidFill>
              </a:rPr>
              <a:t>analyzing it</a:t>
            </a:r>
            <a:endParaRPr sz="1900">
              <a:solidFill>
                <a:srgbClr val="000000"/>
              </a:solidFill>
            </a:endParaRPr>
          </a:p>
          <a:p>
            <a:pPr indent="-349250" lvl="0" marL="457200" rtl="0" algn="l">
              <a:lnSpc>
                <a:spcPct val="100000"/>
              </a:lnSpc>
              <a:spcBef>
                <a:spcPts val="0"/>
              </a:spcBef>
              <a:spcAft>
                <a:spcPts val="0"/>
              </a:spcAft>
              <a:buClr>
                <a:srgbClr val="000000"/>
              </a:buClr>
              <a:buSzPts val="1900"/>
              <a:buAutoNum type="arabicParenBoth"/>
            </a:pPr>
            <a:r>
              <a:rPr lang="en" sz="1900">
                <a:solidFill>
                  <a:srgbClr val="000000"/>
                </a:solidFill>
              </a:rPr>
              <a:t>creating and implementing a plan of action</a:t>
            </a:r>
            <a:endParaRPr sz="1900">
              <a:solidFill>
                <a:srgbClr val="000000"/>
              </a:solidFill>
            </a:endParaRPr>
          </a:p>
          <a:p>
            <a:pPr indent="0" lvl="0" marL="0" rtl="0" algn="l">
              <a:lnSpc>
                <a:spcPct val="100000"/>
              </a:lnSpc>
              <a:spcBef>
                <a:spcPts val="1200"/>
              </a:spcBef>
              <a:spcAft>
                <a:spcPts val="1200"/>
              </a:spcAft>
              <a:buNone/>
            </a:pPr>
            <a:r>
              <a:rPr lang="en" sz="1900">
                <a:solidFill>
                  <a:srgbClr val="000000"/>
                </a:solidFill>
              </a:rPr>
              <a:t>This is  closely aligned to the framework behind project-based learning and STEM.</a:t>
            </a:r>
            <a:endParaRPr sz="19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0"/>
          <p:cNvSpPr txBox="1"/>
          <p:nvPr>
            <p:ph type="title"/>
          </p:nvPr>
        </p:nvSpPr>
        <p:spPr>
          <a:xfrm>
            <a:off x="1888684" y="1746100"/>
            <a:ext cx="5377500" cy="1646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STEM: A Component of PBL</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id="180" name="Google Shape;180;p21"/>
          <p:cNvPicPr preferRelativeResize="0"/>
          <p:nvPr/>
        </p:nvPicPr>
        <p:blipFill rotWithShape="1">
          <a:blip r:embed="rId3">
            <a:alphaModFix/>
          </a:blip>
          <a:srcRect b="9049" l="1624" r="1691" t="1616"/>
          <a:stretch/>
        </p:blipFill>
        <p:spPr>
          <a:xfrm>
            <a:off x="941025" y="236150"/>
            <a:ext cx="7493987" cy="47894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