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handoutMasterIdLst>
    <p:handoutMasterId r:id="rId31"/>
  </p:handoutMasterIdLst>
  <p:sldIdLst>
    <p:sldId id="348" r:id="rId2"/>
    <p:sldId id="349" r:id="rId3"/>
    <p:sldId id="350" r:id="rId4"/>
    <p:sldId id="351" r:id="rId5"/>
    <p:sldId id="256" r:id="rId6"/>
    <p:sldId id="336" r:id="rId7"/>
    <p:sldId id="330" r:id="rId8"/>
    <p:sldId id="347" r:id="rId9"/>
    <p:sldId id="259" r:id="rId10"/>
    <p:sldId id="327" r:id="rId11"/>
    <p:sldId id="328" r:id="rId12"/>
    <p:sldId id="329" r:id="rId13"/>
    <p:sldId id="331" r:id="rId14"/>
    <p:sldId id="332" r:id="rId15"/>
    <p:sldId id="346" r:id="rId16"/>
    <p:sldId id="337" r:id="rId17"/>
    <p:sldId id="343" r:id="rId18"/>
    <p:sldId id="333" r:id="rId19"/>
    <p:sldId id="334" r:id="rId20"/>
    <p:sldId id="339" r:id="rId21"/>
    <p:sldId id="340" r:id="rId22"/>
    <p:sldId id="341" r:id="rId23"/>
    <p:sldId id="342" r:id="rId24"/>
    <p:sldId id="352" r:id="rId25"/>
    <p:sldId id="345" r:id="rId26"/>
    <p:sldId id="261" r:id="rId27"/>
    <p:sldId id="265" r:id="rId28"/>
    <p:sldId id="344"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F0B"/>
    <a:srgbClr val="21A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233B8-6D57-4EC3-B8A9-9F91FF41BF52}" v="327" dt="2020-07-20T13:14:59.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0" autoAdjust="0"/>
    <p:restoredTop sz="84787" autoAdjust="0"/>
  </p:normalViewPr>
  <p:slideViewPr>
    <p:cSldViewPr>
      <p:cViewPr varScale="1">
        <p:scale>
          <a:sx n="77" d="100"/>
          <a:sy n="77" d="100"/>
        </p:scale>
        <p:origin x="964" y="5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3AB4D0ED-A74F-4FE0-AE2A-AB5AC1AA04B9}" type="datetimeFigureOut">
              <a:rPr lang="en-US" smtClean="0"/>
              <a:pPr/>
              <a:t>5/2/2021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2658145-C502-4A10-9109-C37F7F517DE2}" type="slidenum">
              <a:rPr lang="en-US" smtClean="0"/>
              <a:pPr/>
              <a:t>‹#›</a:t>
            </a:fld>
            <a:endParaRPr lang="en-US"/>
          </a:p>
        </p:txBody>
      </p:sp>
    </p:spTree>
    <p:extLst>
      <p:ext uri="{BB962C8B-B14F-4D97-AF65-F5344CB8AC3E}">
        <p14:creationId xmlns:p14="http://schemas.microsoft.com/office/powerpoint/2010/main" val="3158601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E2621FC-CFD0-4722-8DF4-1A3F471C66F3}" type="datetimeFigureOut">
              <a:rPr lang="en-US" smtClean="0"/>
              <a:pPr/>
              <a:t>5/2/2021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E98A461-2F9A-4178-9421-C3111A8A1CBE}" type="slidenum">
              <a:rPr lang="en-US" smtClean="0"/>
              <a:pPr/>
              <a:t>‹#›</a:t>
            </a:fld>
            <a:endParaRPr lang="en-US"/>
          </a:p>
        </p:txBody>
      </p:sp>
    </p:spTree>
    <p:extLst>
      <p:ext uri="{BB962C8B-B14F-4D97-AF65-F5344CB8AC3E}">
        <p14:creationId xmlns:p14="http://schemas.microsoft.com/office/powerpoint/2010/main" val="342720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Richard will read the opening welcome message</a:t>
            </a:r>
          </a:p>
        </p:txBody>
      </p:sp>
      <p:sp>
        <p:nvSpPr>
          <p:cNvPr id="4" name="Slide Number Placeholder 3"/>
          <p:cNvSpPr>
            <a:spLocks noGrp="1"/>
          </p:cNvSpPr>
          <p:nvPr>
            <p:ph type="sldNum" sz="quarter" idx="5"/>
          </p:nvPr>
        </p:nvSpPr>
        <p:spPr/>
        <p:txBody>
          <a:bodyPr/>
          <a:lstStyle/>
          <a:p>
            <a:fld id="{8E98A461-2F9A-4178-9421-C3111A8A1CBE}" type="slidenum">
              <a:rPr lang="en-US" smtClean="0"/>
              <a:pPr/>
              <a:t>1</a:t>
            </a:fld>
            <a:endParaRPr lang="en-US"/>
          </a:p>
        </p:txBody>
      </p:sp>
    </p:spTree>
    <p:extLst>
      <p:ext uri="{BB962C8B-B14F-4D97-AF65-F5344CB8AC3E}">
        <p14:creationId xmlns:p14="http://schemas.microsoft.com/office/powerpoint/2010/main" val="1472186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Richard will present while Michelle monitors the chat.</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10</a:t>
            </a:fld>
            <a:endParaRPr lang="en-US"/>
          </a:p>
        </p:txBody>
      </p:sp>
    </p:spTree>
    <p:extLst>
      <p:ext uri="{BB962C8B-B14F-4D97-AF65-F5344CB8AC3E}">
        <p14:creationId xmlns:p14="http://schemas.microsoft.com/office/powerpoint/2010/main" val="3456035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Richard will present while Michelle monitors the chat.</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11</a:t>
            </a:fld>
            <a:endParaRPr lang="en-US"/>
          </a:p>
        </p:txBody>
      </p:sp>
    </p:spTree>
    <p:extLst>
      <p:ext uri="{BB962C8B-B14F-4D97-AF65-F5344CB8AC3E}">
        <p14:creationId xmlns:p14="http://schemas.microsoft.com/office/powerpoint/2010/main" val="648908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Richard will present while Michelle monitors the chat.</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12</a:t>
            </a:fld>
            <a:endParaRPr lang="en-US"/>
          </a:p>
        </p:txBody>
      </p:sp>
    </p:spTree>
    <p:extLst>
      <p:ext uri="{BB962C8B-B14F-4D97-AF65-F5344CB8AC3E}">
        <p14:creationId xmlns:p14="http://schemas.microsoft.com/office/powerpoint/2010/main" val="3790020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Richard will make reference to this sheet being one of the resource document available at the end of the presentation.</a:t>
            </a:r>
          </a:p>
        </p:txBody>
      </p:sp>
      <p:sp>
        <p:nvSpPr>
          <p:cNvPr id="4" name="Slide Number Placeholder 3"/>
          <p:cNvSpPr>
            <a:spLocks noGrp="1"/>
          </p:cNvSpPr>
          <p:nvPr>
            <p:ph type="sldNum" sz="quarter" idx="5"/>
          </p:nvPr>
        </p:nvSpPr>
        <p:spPr/>
        <p:txBody>
          <a:bodyPr/>
          <a:lstStyle/>
          <a:p>
            <a:fld id="{8E98A461-2F9A-4178-9421-C3111A8A1CBE}" type="slidenum">
              <a:rPr lang="en-US" smtClean="0"/>
              <a:pPr/>
              <a:t>13</a:t>
            </a:fld>
            <a:endParaRPr lang="en-US"/>
          </a:p>
        </p:txBody>
      </p:sp>
    </p:spTree>
    <p:extLst>
      <p:ext uri="{BB962C8B-B14F-4D97-AF65-F5344CB8AC3E}">
        <p14:creationId xmlns:p14="http://schemas.microsoft.com/office/powerpoint/2010/main" val="51973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Michelle will present while Richard monitors the chat.</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14</a:t>
            </a:fld>
            <a:endParaRPr lang="en-US"/>
          </a:p>
        </p:txBody>
      </p:sp>
    </p:spTree>
    <p:extLst>
      <p:ext uri="{BB962C8B-B14F-4D97-AF65-F5344CB8AC3E}">
        <p14:creationId xmlns:p14="http://schemas.microsoft.com/office/powerpoint/2010/main" val="1464728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Michelle will read the question and Richard will go over the answers once the participant have shared their responses.</a:t>
            </a:r>
          </a:p>
        </p:txBody>
      </p:sp>
      <p:sp>
        <p:nvSpPr>
          <p:cNvPr id="4" name="Slide Number Placeholder 3"/>
          <p:cNvSpPr>
            <a:spLocks noGrp="1"/>
          </p:cNvSpPr>
          <p:nvPr>
            <p:ph type="sldNum" sz="quarter" idx="5"/>
          </p:nvPr>
        </p:nvSpPr>
        <p:spPr/>
        <p:txBody>
          <a:bodyPr/>
          <a:lstStyle/>
          <a:p>
            <a:fld id="{8E98A461-2F9A-4178-9421-C3111A8A1CBE}" type="slidenum">
              <a:rPr lang="en-US" smtClean="0"/>
              <a:pPr/>
              <a:t>15</a:t>
            </a:fld>
            <a:endParaRPr lang="en-US"/>
          </a:p>
        </p:txBody>
      </p:sp>
    </p:spTree>
    <p:extLst>
      <p:ext uri="{BB962C8B-B14F-4D97-AF65-F5344CB8AC3E}">
        <p14:creationId xmlns:p14="http://schemas.microsoft.com/office/powerpoint/2010/main" val="4011072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Michelle will present the activity while Richard monitors the responses.</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17</a:t>
            </a:fld>
            <a:endParaRPr lang="en-US"/>
          </a:p>
        </p:txBody>
      </p:sp>
    </p:spTree>
    <p:extLst>
      <p:ext uri="{BB962C8B-B14F-4D97-AF65-F5344CB8AC3E}">
        <p14:creationId xmlns:p14="http://schemas.microsoft.com/office/powerpoint/2010/main" val="2872363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Michelle will present while Richard monitors the chat.</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18</a:t>
            </a:fld>
            <a:endParaRPr lang="en-US"/>
          </a:p>
        </p:txBody>
      </p:sp>
    </p:spTree>
    <p:extLst>
      <p:ext uri="{BB962C8B-B14F-4D97-AF65-F5344CB8AC3E}">
        <p14:creationId xmlns:p14="http://schemas.microsoft.com/office/powerpoint/2010/main" val="49383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Richard will present while Michelle monitors the chat.</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19</a:t>
            </a:fld>
            <a:endParaRPr lang="en-US"/>
          </a:p>
        </p:txBody>
      </p:sp>
    </p:spTree>
    <p:extLst>
      <p:ext uri="{BB962C8B-B14F-4D97-AF65-F5344CB8AC3E}">
        <p14:creationId xmlns:p14="http://schemas.microsoft.com/office/powerpoint/2010/main" val="1485003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Richard will present while Michelle monitors the chat.</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20</a:t>
            </a:fld>
            <a:endParaRPr lang="en-US"/>
          </a:p>
        </p:txBody>
      </p:sp>
    </p:spTree>
    <p:extLst>
      <p:ext uri="{BB962C8B-B14F-4D97-AF65-F5344CB8AC3E}">
        <p14:creationId xmlns:p14="http://schemas.microsoft.com/office/powerpoint/2010/main" val="138394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Richard will read the opening welcome message</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2</a:t>
            </a:fld>
            <a:endParaRPr lang="en-US"/>
          </a:p>
        </p:txBody>
      </p:sp>
    </p:spTree>
    <p:extLst>
      <p:ext uri="{BB962C8B-B14F-4D97-AF65-F5344CB8AC3E}">
        <p14:creationId xmlns:p14="http://schemas.microsoft.com/office/powerpoint/2010/main" val="4101571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Richard will present while Michelle monitors the chat.</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21</a:t>
            </a:fld>
            <a:endParaRPr lang="en-US"/>
          </a:p>
        </p:txBody>
      </p:sp>
    </p:spTree>
    <p:extLst>
      <p:ext uri="{BB962C8B-B14F-4D97-AF65-F5344CB8AC3E}">
        <p14:creationId xmlns:p14="http://schemas.microsoft.com/office/powerpoint/2010/main" val="3066071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Michelle will present while Richard monitors the chat.</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22</a:t>
            </a:fld>
            <a:endParaRPr lang="en-US"/>
          </a:p>
        </p:txBody>
      </p:sp>
    </p:spTree>
    <p:extLst>
      <p:ext uri="{BB962C8B-B14F-4D97-AF65-F5344CB8AC3E}">
        <p14:creationId xmlns:p14="http://schemas.microsoft.com/office/powerpoint/2010/main" val="829644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Michelle will present while Richard monitors the chat.</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23</a:t>
            </a:fld>
            <a:endParaRPr lang="en-US"/>
          </a:p>
        </p:txBody>
      </p:sp>
    </p:spTree>
    <p:extLst>
      <p:ext uri="{BB962C8B-B14F-4D97-AF65-F5344CB8AC3E}">
        <p14:creationId xmlns:p14="http://schemas.microsoft.com/office/powerpoint/2010/main" val="1407875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will present and Michelle will guide the answers</a:t>
            </a:r>
          </a:p>
        </p:txBody>
      </p:sp>
      <p:sp>
        <p:nvSpPr>
          <p:cNvPr id="4" name="Slide Number Placeholder 3"/>
          <p:cNvSpPr>
            <a:spLocks noGrp="1"/>
          </p:cNvSpPr>
          <p:nvPr>
            <p:ph type="sldNum" sz="quarter" idx="5"/>
          </p:nvPr>
        </p:nvSpPr>
        <p:spPr/>
        <p:txBody>
          <a:bodyPr/>
          <a:lstStyle/>
          <a:p>
            <a:fld id="{8E98A461-2F9A-4178-9421-C3111A8A1CBE}" type="slidenum">
              <a:rPr lang="en-US" smtClean="0"/>
              <a:pPr/>
              <a:t>24</a:t>
            </a:fld>
            <a:endParaRPr lang="en-US"/>
          </a:p>
        </p:txBody>
      </p:sp>
    </p:spTree>
    <p:extLst>
      <p:ext uri="{BB962C8B-B14F-4D97-AF65-F5344CB8AC3E}">
        <p14:creationId xmlns:p14="http://schemas.microsoft.com/office/powerpoint/2010/main" val="2848662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Michelle will present this slide Richard will monitor the chat.</a:t>
            </a:r>
          </a:p>
        </p:txBody>
      </p:sp>
      <p:sp>
        <p:nvSpPr>
          <p:cNvPr id="4" name="Slide Number Placeholder 3"/>
          <p:cNvSpPr>
            <a:spLocks noGrp="1"/>
          </p:cNvSpPr>
          <p:nvPr>
            <p:ph type="sldNum" sz="quarter" idx="5"/>
          </p:nvPr>
        </p:nvSpPr>
        <p:spPr/>
        <p:txBody>
          <a:bodyPr/>
          <a:lstStyle/>
          <a:p>
            <a:fld id="{8E98A461-2F9A-4178-9421-C3111A8A1CBE}" type="slidenum">
              <a:rPr lang="en-US" smtClean="0"/>
              <a:pPr/>
              <a:t>25</a:t>
            </a:fld>
            <a:endParaRPr lang="en-US"/>
          </a:p>
        </p:txBody>
      </p:sp>
    </p:spTree>
    <p:extLst>
      <p:ext uri="{BB962C8B-B14F-4D97-AF65-F5344CB8AC3E}">
        <p14:creationId xmlns:p14="http://schemas.microsoft.com/office/powerpoint/2010/main" val="3953209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Richard will explain all resources and Michelle will ,monitor the chat</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26</a:t>
            </a:fld>
            <a:endParaRPr lang="en-US"/>
          </a:p>
        </p:txBody>
      </p:sp>
    </p:spTree>
    <p:extLst>
      <p:ext uri="{BB962C8B-B14F-4D97-AF65-F5344CB8AC3E}">
        <p14:creationId xmlns:p14="http://schemas.microsoft.com/office/powerpoint/2010/main" val="3329382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Richard will explain all resources and Michelle will ,monitor the chat</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27</a:t>
            </a:fld>
            <a:endParaRPr lang="en-US"/>
          </a:p>
        </p:txBody>
      </p:sp>
    </p:spTree>
    <p:extLst>
      <p:ext uri="{BB962C8B-B14F-4D97-AF65-F5344CB8AC3E}">
        <p14:creationId xmlns:p14="http://schemas.microsoft.com/office/powerpoint/2010/main" val="2341022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Michelle and Richard will cover the citations.</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28</a:t>
            </a:fld>
            <a:endParaRPr lang="en-US"/>
          </a:p>
        </p:txBody>
      </p:sp>
    </p:spTree>
    <p:extLst>
      <p:ext uri="{BB962C8B-B14F-4D97-AF65-F5344CB8AC3E}">
        <p14:creationId xmlns:p14="http://schemas.microsoft.com/office/powerpoint/2010/main" val="375882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Michelle will read the opening welcome message</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3</a:t>
            </a:fld>
            <a:endParaRPr lang="en-US"/>
          </a:p>
        </p:txBody>
      </p:sp>
    </p:spTree>
    <p:extLst>
      <p:ext uri="{BB962C8B-B14F-4D97-AF65-F5344CB8AC3E}">
        <p14:creationId xmlns:p14="http://schemas.microsoft.com/office/powerpoint/2010/main" val="126917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Michelle will read the opening welcome message</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4</a:t>
            </a:fld>
            <a:endParaRPr lang="en-US"/>
          </a:p>
        </p:txBody>
      </p:sp>
    </p:spTree>
    <p:extLst>
      <p:ext uri="{BB962C8B-B14F-4D97-AF65-F5344CB8AC3E}">
        <p14:creationId xmlns:p14="http://schemas.microsoft.com/office/powerpoint/2010/main" val="377673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Michelle and Richard will introduce themselves and Professor Young and welcome all participant.</a:t>
            </a:r>
          </a:p>
        </p:txBody>
      </p:sp>
      <p:sp>
        <p:nvSpPr>
          <p:cNvPr id="4" name="Slide Number Placeholder 3"/>
          <p:cNvSpPr>
            <a:spLocks noGrp="1"/>
          </p:cNvSpPr>
          <p:nvPr>
            <p:ph type="sldNum" sz="quarter" idx="5"/>
          </p:nvPr>
        </p:nvSpPr>
        <p:spPr/>
        <p:txBody>
          <a:bodyPr/>
          <a:lstStyle/>
          <a:p>
            <a:fld id="{8E98A461-2F9A-4178-9421-C3111A8A1CBE}" type="slidenum">
              <a:rPr lang="en-US" smtClean="0"/>
              <a:pPr/>
              <a:t>5</a:t>
            </a:fld>
            <a:endParaRPr lang="en-US"/>
          </a:p>
        </p:txBody>
      </p:sp>
    </p:spTree>
    <p:extLst>
      <p:ext uri="{BB962C8B-B14F-4D97-AF65-F5344CB8AC3E}">
        <p14:creationId xmlns:p14="http://schemas.microsoft.com/office/powerpoint/2010/main" val="324538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Michelle will present and explain the Ice Breaker while Richard monitors the responses and motivates the participants.</a:t>
            </a:r>
          </a:p>
        </p:txBody>
      </p:sp>
      <p:sp>
        <p:nvSpPr>
          <p:cNvPr id="4" name="Slide Number Placeholder 3"/>
          <p:cNvSpPr>
            <a:spLocks noGrp="1"/>
          </p:cNvSpPr>
          <p:nvPr>
            <p:ph type="sldNum" sz="quarter" idx="5"/>
          </p:nvPr>
        </p:nvSpPr>
        <p:spPr/>
        <p:txBody>
          <a:bodyPr/>
          <a:lstStyle/>
          <a:p>
            <a:fld id="{8E98A461-2F9A-4178-9421-C3111A8A1CBE}" type="slidenum">
              <a:rPr lang="en-US" smtClean="0"/>
              <a:pPr/>
              <a:t>6</a:t>
            </a:fld>
            <a:endParaRPr lang="en-US"/>
          </a:p>
        </p:txBody>
      </p:sp>
    </p:spTree>
    <p:extLst>
      <p:ext uri="{BB962C8B-B14F-4D97-AF65-F5344CB8AC3E}">
        <p14:creationId xmlns:p14="http://schemas.microsoft.com/office/powerpoint/2010/main" val="399366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Richard will present while Richard monitors the chat.</a:t>
            </a:r>
          </a:p>
        </p:txBody>
      </p:sp>
      <p:sp>
        <p:nvSpPr>
          <p:cNvPr id="4" name="Slide Number Placeholder 3"/>
          <p:cNvSpPr>
            <a:spLocks noGrp="1"/>
          </p:cNvSpPr>
          <p:nvPr>
            <p:ph type="sldNum" sz="quarter" idx="5"/>
          </p:nvPr>
        </p:nvSpPr>
        <p:spPr/>
        <p:txBody>
          <a:bodyPr/>
          <a:lstStyle/>
          <a:p>
            <a:fld id="{8E98A461-2F9A-4178-9421-C3111A8A1CBE}" type="slidenum">
              <a:rPr lang="en-US" smtClean="0"/>
              <a:pPr/>
              <a:t>7</a:t>
            </a:fld>
            <a:endParaRPr lang="en-US"/>
          </a:p>
        </p:txBody>
      </p:sp>
    </p:spTree>
    <p:extLst>
      <p:ext uri="{BB962C8B-B14F-4D97-AF65-F5344CB8AC3E}">
        <p14:creationId xmlns:p14="http://schemas.microsoft.com/office/powerpoint/2010/main" val="134582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Michelle will present while Richard monitors the chat.</a:t>
            </a:r>
          </a:p>
          <a:p>
            <a:endParaRPr lang="en-US" dirty="0"/>
          </a:p>
        </p:txBody>
      </p:sp>
      <p:sp>
        <p:nvSpPr>
          <p:cNvPr id="4" name="Slide Number Placeholder 3"/>
          <p:cNvSpPr>
            <a:spLocks noGrp="1"/>
          </p:cNvSpPr>
          <p:nvPr>
            <p:ph type="sldNum" sz="quarter" idx="5"/>
          </p:nvPr>
        </p:nvSpPr>
        <p:spPr/>
        <p:txBody>
          <a:bodyPr/>
          <a:lstStyle/>
          <a:p>
            <a:fld id="{8E98A461-2F9A-4178-9421-C3111A8A1CBE}" type="slidenum">
              <a:rPr lang="en-US" smtClean="0"/>
              <a:pPr/>
              <a:t>8</a:t>
            </a:fld>
            <a:endParaRPr lang="en-US"/>
          </a:p>
        </p:txBody>
      </p:sp>
    </p:spTree>
    <p:extLst>
      <p:ext uri="{BB962C8B-B14F-4D97-AF65-F5344CB8AC3E}">
        <p14:creationId xmlns:p14="http://schemas.microsoft.com/office/powerpoint/2010/main" val="222236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Richard will present while Michelle monitors the chat.</a:t>
            </a:r>
          </a:p>
        </p:txBody>
      </p:sp>
      <p:sp>
        <p:nvSpPr>
          <p:cNvPr id="4" name="Slide Number Placeholder 3"/>
          <p:cNvSpPr>
            <a:spLocks noGrp="1"/>
          </p:cNvSpPr>
          <p:nvPr>
            <p:ph type="sldNum" sz="quarter" idx="5"/>
          </p:nvPr>
        </p:nvSpPr>
        <p:spPr/>
        <p:txBody>
          <a:bodyPr/>
          <a:lstStyle/>
          <a:p>
            <a:fld id="{8E98A461-2F9A-4178-9421-C3111A8A1CBE}" type="slidenum">
              <a:rPr lang="en-US" smtClean="0"/>
              <a:pPr/>
              <a:t>9</a:t>
            </a:fld>
            <a:endParaRPr lang="en-US"/>
          </a:p>
        </p:txBody>
      </p:sp>
    </p:spTree>
    <p:extLst>
      <p:ext uri="{BB962C8B-B14F-4D97-AF65-F5344CB8AC3E}">
        <p14:creationId xmlns:p14="http://schemas.microsoft.com/office/powerpoint/2010/main" val="4032904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3491" y="796631"/>
            <a:ext cx="6251304" cy="2700706"/>
          </a:xfrm>
        </p:spPr>
        <p:txBody>
          <a:bodyPr bIns="0"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443491" y="3497337"/>
            <a:ext cx="6251304" cy="1011489"/>
          </a:xfrm>
        </p:spPr>
        <p:txBody>
          <a:bodyPr tIns="91440" bIns="91440">
            <a:normAutofit/>
          </a:bodyPr>
          <a:lstStyle>
            <a:lvl1pPr marL="0" indent="0" algn="ct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5904B4-1B61-48FB-8CF7-EA698695126A}" type="datetimeFigureOut">
              <a:rPr lang="en-US" smtClean="0"/>
              <a:pPr/>
              <a:t>5/2/2021</a:t>
            </a:fld>
            <a:endParaRPr lang="en-US"/>
          </a:p>
        </p:txBody>
      </p:sp>
      <p:sp>
        <p:nvSpPr>
          <p:cNvPr id="5" name="Footer Placeholder 4"/>
          <p:cNvSpPr>
            <a:spLocks noGrp="1"/>
          </p:cNvSpPr>
          <p:nvPr>
            <p:ph type="ftr" sz="quarter" idx="11"/>
          </p:nvPr>
        </p:nvSpPr>
        <p:spPr>
          <a:xfrm>
            <a:off x="1443490" y="329308"/>
            <a:ext cx="3719283" cy="309201"/>
          </a:xfrm>
        </p:spPr>
        <p:txBody>
          <a:bodyPr/>
          <a:lstStyle/>
          <a:p>
            <a:endParaRPr lang="en-US"/>
          </a:p>
        </p:txBody>
      </p:sp>
      <p:sp>
        <p:nvSpPr>
          <p:cNvPr id="6" name="Slide Number Placeholder 5"/>
          <p:cNvSpPr>
            <a:spLocks noGrp="1"/>
          </p:cNvSpPr>
          <p:nvPr>
            <p:ph type="sldNum" sz="quarter" idx="12"/>
          </p:nvPr>
        </p:nvSpPr>
        <p:spPr>
          <a:xfrm>
            <a:off x="477760" y="798973"/>
            <a:ext cx="802005" cy="503578"/>
          </a:xfrm>
        </p:spPr>
        <p:txBody>
          <a:bodyPr/>
          <a:lstStyle/>
          <a:p>
            <a:fld id="{636573B4-7A93-4A45-9313-54C8C5014DA6}" type="slidenum">
              <a:rPr lang="en-US" smtClean="0"/>
              <a:pPr/>
              <a:t>‹#›</a:t>
            </a:fld>
            <a:endParaRPr lang="en-US"/>
          </a:p>
        </p:txBody>
      </p:sp>
    </p:spTree>
    <p:extLst>
      <p:ext uri="{BB962C8B-B14F-4D97-AF65-F5344CB8AC3E}">
        <p14:creationId xmlns:p14="http://schemas.microsoft.com/office/powerpoint/2010/main" val="131791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904B4-1B61-48FB-8CF7-EA698695126A}"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573B4-7A93-4A45-9313-54C8C5014DA6}" type="slidenum">
              <a:rPr lang="en-US" smtClean="0"/>
              <a:pPr/>
              <a:t>‹#›</a:t>
            </a:fld>
            <a:endParaRPr lang="en-US"/>
          </a:p>
        </p:txBody>
      </p:sp>
    </p:spTree>
    <p:extLst>
      <p:ext uri="{BB962C8B-B14F-4D97-AF65-F5344CB8AC3E}">
        <p14:creationId xmlns:p14="http://schemas.microsoft.com/office/powerpoint/2010/main" val="3347987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373"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2" y="798974"/>
            <a:ext cx="4985762"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904B4-1B61-48FB-8CF7-EA698695126A}"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573B4-7A93-4A45-9313-54C8C5014DA6}" type="slidenum">
              <a:rPr lang="en-US" smtClean="0"/>
              <a:pPr/>
              <a:t>‹#›</a:t>
            </a:fld>
            <a:endParaRPr lang="en-US"/>
          </a:p>
        </p:txBody>
      </p:sp>
    </p:spTree>
    <p:extLst>
      <p:ext uri="{BB962C8B-B14F-4D97-AF65-F5344CB8AC3E}">
        <p14:creationId xmlns:p14="http://schemas.microsoft.com/office/powerpoint/2010/main" val="419125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904B4-1B61-48FB-8CF7-EA698695126A}"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573B4-7A93-4A45-9313-54C8C5014DA6}" type="slidenum">
              <a:rPr lang="en-US" smtClean="0"/>
              <a:pPr/>
              <a:t>‹#›</a:t>
            </a:fld>
            <a:endParaRPr lang="en-US"/>
          </a:p>
        </p:txBody>
      </p:sp>
    </p:spTree>
    <p:extLst>
      <p:ext uri="{BB962C8B-B14F-4D97-AF65-F5344CB8AC3E}">
        <p14:creationId xmlns:p14="http://schemas.microsoft.com/office/powerpoint/2010/main" val="269363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2" y="1756130"/>
            <a:ext cx="6251302" cy="1952270"/>
          </a:xfrm>
        </p:spPr>
        <p:txBody>
          <a:bodyPr anchor="b">
            <a:normAutofit/>
          </a:bodyPr>
          <a:lstStyle>
            <a:lvl1pPr algn="ctr">
              <a:defRPr sz="3200"/>
            </a:lvl1pPr>
          </a:lstStyle>
          <a:p>
            <a:r>
              <a:rPr lang="en-US"/>
              <a:t>Click to edit Master title style</a:t>
            </a:r>
            <a:endParaRPr lang="en-US" dirty="0"/>
          </a:p>
        </p:txBody>
      </p:sp>
      <p:sp>
        <p:nvSpPr>
          <p:cNvPr id="3" name="Text Placeholder 2"/>
          <p:cNvSpPr>
            <a:spLocks noGrp="1"/>
          </p:cNvSpPr>
          <p:nvPr>
            <p:ph type="body" idx="1"/>
          </p:nvPr>
        </p:nvSpPr>
        <p:spPr>
          <a:xfrm>
            <a:off x="1434318" y="3708400"/>
            <a:ext cx="6251302" cy="1110725"/>
          </a:xfrm>
        </p:spPr>
        <p:txBody>
          <a:bodyPr tIns="91440">
            <a:normAutofit/>
          </a:bodyPr>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904B4-1B61-48FB-8CF7-EA698695126A}"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573B4-7A93-4A45-9313-54C8C5014DA6}" type="slidenum">
              <a:rPr lang="en-US" smtClean="0"/>
              <a:pPr/>
              <a:t>‹#›</a:t>
            </a:fld>
            <a:endParaRPr lang="en-US"/>
          </a:p>
        </p:txBody>
      </p:sp>
    </p:spTree>
    <p:extLst>
      <p:ext uri="{BB962C8B-B14F-4D97-AF65-F5344CB8AC3E}">
        <p14:creationId xmlns:p14="http://schemas.microsoft.com/office/powerpoint/2010/main" val="223882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25130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1" y="2013936"/>
            <a:ext cx="2965632"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9162" y="2013936"/>
            <a:ext cx="2965424"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5904B4-1B61-48FB-8CF7-EA698695126A}" type="datetimeFigureOut">
              <a:rPr lang="en-US" smtClean="0"/>
              <a:pPr/>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573B4-7A93-4A45-9313-54C8C5014DA6}" type="slidenum">
              <a:rPr lang="en-US" smtClean="0"/>
              <a:pPr/>
              <a:t>‹#›</a:t>
            </a:fld>
            <a:endParaRPr lang="en-US"/>
          </a:p>
        </p:txBody>
      </p:sp>
    </p:spTree>
    <p:extLst>
      <p:ext uri="{BB962C8B-B14F-4D97-AF65-F5344CB8AC3E}">
        <p14:creationId xmlns:p14="http://schemas.microsoft.com/office/powerpoint/2010/main" val="247770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164"/>
            <a:ext cx="62513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2965631"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2965631"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9270" y="2023004"/>
            <a:ext cx="2965523"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29270" y="2821491"/>
            <a:ext cx="2965523"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5904B4-1B61-48FB-8CF7-EA698695126A}" type="datetimeFigureOut">
              <a:rPr lang="en-US" smtClean="0"/>
              <a:pPr/>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6573B4-7A93-4A45-9313-54C8C5014DA6}" type="slidenum">
              <a:rPr lang="en-US" smtClean="0"/>
              <a:pPr/>
              <a:t>‹#›</a:t>
            </a:fld>
            <a:endParaRPr lang="en-US"/>
          </a:p>
        </p:txBody>
      </p:sp>
    </p:spTree>
    <p:extLst>
      <p:ext uri="{BB962C8B-B14F-4D97-AF65-F5344CB8AC3E}">
        <p14:creationId xmlns:p14="http://schemas.microsoft.com/office/powerpoint/2010/main" val="21371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5904B4-1B61-48FB-8CF7-EA698695126A}" type="datetimeFigureOut">
              <a:rPr lang="en-US" smtClean="0"/>
              <a:pPr/>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6573B4-7A93-4A45-9313-54C8C5014DA6}" type="slidenum">
              <a:rPr lang="en-US" smtClean="0"/>
              <a:pPr/>
              <a:t>‹#›</a:t>
            </a:fld>
            <a:endParaRPr lang="en-US"/>
          </a:p>
        </p:txBody>
      </p:sp>
    </p:spTree>
    <p:extLst>
      <p:ext uri="{BB962C8B-B14F-4D97-AF65-F5344CB8AC3E}">
        <p14:creationId xmlns:p14="http://schemas.microsoft.com/office/powerpoint/2010/main" val="102447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904B4-1B61-48FB-8CF7-EA698695126A}" type="datetimeFigureOut">
              <a:rPr lang="en-US" smtClean="0"/>
              <a:pPr/>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6573B4-7A93-4A45-9313-54C8C5014DA6}" type="slidenum">
              <a:rPr lang="en-US" smtClean="0"/>
              <a:pPr/>
              <a:t>‹#›</a:t>
            </a:fld>
            <a:endParaRPr lang="en-US"/>
          </a:p>
        </p:txBody>
      </p:sp>
    </p:spTree>
    <p:extLst>
      <p:ext uri="{BB962C8B-B14F-4D97-AF65-F5344CB8AC3E}">
        <p14:creationId xmlns:p14="http://schemas.microsoft.com/office/powerpoint/2010/main" val="421253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406519"/>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506719"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1501"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5904B4-1B61-48FB-8CF7-EA698695126A}" type="datetimeFigureOut">
              <a:rPr lang="en-US" smtClean="0"/>
              <a:pPr/>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573B4-7A93-4A45-9313-54C8C5014DA6}" type="slidenum">
              <a:rPr lang="en-US" smtClean="0"/>
              <a:pPr/>
              <a:t>‹#›</a:t>
            </a:fld>
            <a:endParaRPr lang="en-US"/>
          </a:p>
        </p:txBody>
      </p:sp>
    </p:spTree>
    <p:extLst>
      <p:ext uri="{BB962C8B-B14F-4D97-AF65-F5344CB8AC3E}">
        <p14:creationId xmlns:p14="http://schemas.microsoft.com/office/powerpoint/2010/main" val="162602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9" y="1129513"/>
            <a:ext cx="308049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defTabSz="914400">
              <a:spcBef>
                <a:spcPts val="1800"/>
              </a:spcBef>
            </a:pPr>
            <a:r>
              <a:rPr lang="en-US"/>
              <a:t>Click icon to add picture</a:t>
            </a:r>
            <a:endParaRPr lang="en-US" dirty="0"/>
          </a:p>
        </p:txBody>
      </p:sp>
      <p:sp>
        <p:nvSpPr>
          <p:cNvPr id="4" name="Text Placeholder 3"/>
          <p:cNvSpPr>
            <a:spLocks noGrp="1"/>
          </p:cNvSpPr>
          <p:nvPr>
            <p:ph type="body" sz="half" idx="2"/>
          </p:nvPr>
        </p:nvSpPr>
        <p:spPr>
          <a:xfrm>
            <a:off x="1443492" y="3145992"/>
            <a:ext cx="3076077"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082905" cy="320123"/>
          </a:xfrm>
        </p:spPr>
        <p:txBody>
          <a:bodyPr/>
          <a:lstStyle>
            <a:lvl1pPr algn="l">
              <a:defRPr/>
            </a:lvl1pPr>
          </a:lstStyle>
          <a:p>
            <a:fld id="{095904B4-1B61-48FB-8CF7-EA698695126A}" type="datetimeFigureOut">
              <a:rPr lang="en-US" smtClean="0"/>
              <a:pPr/>
              <a:t>5/2/2021</a:t>
            </a:fld>
            <a:endParaRPr lang="en-US"/>
          </a:p>
        </p:txBody>
      </p:sp>
      <p:sp>
        <p:nvSpPr>
          <p:cNvPr id="6" name="Footer Placeholder 5"/>
          <p:cNvSpPr>
            <a:spLocks noGrp="1"/>
          </p:cNvSpPr>
          <p:nvPr>
            <p:ph type="ftr" sz="quarter" idx="11"/>
          </p:nvPr>
        </p:nvSpPr>
        <p:spPr>
          <a:xfrm>
            <a:off x="1437530" y="318641"/>
            <a:ext cx="3082083" cy="320931"/>
          </a:xfrm>
        </p:spPr>
        <p:txBody>
          <a:bodyPr/>
          <a:lstStyle/>
          <a:p>
            <a:endParaRPr lang="en-US"/>
          </a:p>
        </p:txBody>
      </p:sp>
      <p:sp>
        <p:nvSpPr>
          <p:cNvPr id="7" name="Slide Number Placeholder 6"/>
          <p:cNvSpPr>
            <a:spLocks noGrp="1"/>
          </p:cNvSpPr>
          <p:nvPr>
            <p:ph type="sldNum" sz="quarter" idx="12"/>
          </p:nvPr>
        </p:nvSpPr>
        <p:spPr/>
        <p:txBody>
          <a:bodyPr/>
          <a:lstStyle/>
          <a:p>
            <a:fld id="{636573B4-7A93-4A45-9313-54C8C5014DA6}" type="slidenum">
              <a:rPr lang="en-US" smtClean="0"/>
              <a:pPr/>
              <a:t>‹#›</a:t>
            </a:fld>
            <a:endParaRPr lang="en-US"/>
          </a:p>
        </p:txBody>
      </p:sp>
    </p:spTree>
    <p:extLst>
      <p:ext uri="{BB962C8B-B14F-4D97-AF65-F5344CB8AC3E}">
        <p14:creationId xmlns:p14="http://schemas.microsoft.com/office/powerpoint/2010/main" val="162352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3622291"/>
            <a:ext cx="9144000" cy="251227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t="2769" b="-2769"/>
          <a:stretch/>
        </p:blipFill>
        <p:spPr>
          <a:xfrm>
            <a:off x="0" y="6135624"/>
            <a:ext cx="9144000" cy="742950"/>
          </a:xfrm>
          <a:prstGeom prst="rect">
            <a:avLst/>
          </a:prstGeom>
        </p:spPr>
      </p:pic>
      <p:sp>
        <p:nvSpPr>
          <p:cNvPr id="2" name="Title Placeholder 1"/>
          <p:cNvSpPr>
            <a:spLocks noGrp="1"/>
          </p:cNvSpPr>
          <p:nvPr>
            <p:ph type="title"/>
          </p:nvPr>
        </p:nvSpPr>
        <p:spPr>
          <a:xfrm>
            <a:off x="1443491" y="804520"/>
            <a:ext cx="6251303"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25130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2650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95904B4-1B61-48FB-8CF7-EA698695126A}" type="datetimeFigureOut">
              <a:rPr lang="en-US" smtClean="0"/>
              <a:pPr/>
              <a:t>5/2/2021</a:t>
            </a:fld>
            <a:endParaRPr lang="en-US"/>
          </a:p>
        </p:txBody>
      </p:sp>
      <p:sp>
        <p:nvSpPr>
          <p:cNvPr id="5" name="Footer Placeholder 4"/>
          <p:cNvSpPr>
            <a:spLocks noGrp="1"/>
          </p:cNvSpPr>
          <p:nvPr>
            <p:ph type="ftr" sz="quarter" idx="3"/>
          </p:nvPr>
        </p:nvSpPr>
        <p:spPr>
          <a:xfrm>
            <a:off x="1443491" y="329308"/>
            <a:ext cx="3719283"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36573B4-7A93-4A45-9313-54C8C5014DA6}" type="slidenum">
              <a:rPr lang="en-US" smtClean="0"/>
              <a:pPr/>
              <a:t>‹#›</a:t>
            </a:fld>
            <a:endParaRPr lang="en-US"/>
          </a:p>
        </p:txBody>
      </p:sp>
      <p:cxnSp>
        <p:nvCxnSpPr>
          <p:cNvPr id="12" name="Straight Connector 11"/>
          <p:cNvCxnSpPr/>
          <p:nvPr/>
        </p:nvCxnSpPr>
        <p:spPr>
          <a:xfrm>
            <a:off x="0" y="6144768"/>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70829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858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sites.google.com/site/udlguidelinesexamples/" TargetMode="External"/><Relationship Id="rId3" Type="http://schemas.openxmlformats.org/officeDocument/2006/relationships/hyperlink" Target="http://castprofessionallearning.org/free-udl-resources-and-tips/" TargetMode="External"/><Relationship Id="rId7" Type="http://schemas.openxmlformats.org/officeDocument/2006/relationships/hyperlink" Target="file:///C:\Users\richa\OneDrive\Desktop\UDL%20Article%204.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file:///C:\Users\richa\OneDrive\Desktop\UDL%20Article%203.pdf" TargetMode="External"/><Relationship Id="rId5" Type="http://schemas.openxmlformats.org/officeDocument/2006/relationships/hyperlink" Target="file:///C:\Users\richa\OneDrive\Desktop\UDL%20Article%202.pdf" TargetMode="External"/><Relationship Id="rId4" Type="http://schemas.openxmlformats.org/officeDocument/2006/relationships/hyperlink" Target="file:///C:\Users\richa\OneDrive\Desktop\UDL%20Article%201.pdf" TargetMode="External"/><Relationship Id="rId9" Type="http://schemas.openxmlformats.org/officeDocument/2006/relationships/hyperlink" Target="https://www.theudlproject.com/udl-tools---all-grades.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udlcenter.org/aboutudl/udlguidelines/principle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udlcenter.org/aboutudl/udlguidelines/principle2" TargetMode="External"/><Relationship Id="rId4" Type="http://schemas.openxmlformats.org/officeDocument/2006/relationships/hyperlink" Target="http://www.udlcenter.org/aboutudl/udlguidelines/principle3"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ed.gov/essa?src=rn"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91E4D-25DE-4C91-A50E-C6D013D41CC3}"/>
              </a:ext>
            </a:extLst>
          </p:cNvPr>
          <p:cNvSpPr>
            <a:spLocks noGrp="1"/>
          </p:cNvSpPr>
          <p:nvPr>
            <p:ph type="title"/>
          </p:nvPr>
        </p:nvSpPr>
        <p:spPr>
          <a:xfrm>
            <a:off x="1443490" y="609600"/>
            <a:ext cx="6251303" cy="1049235"/>
          </a:xfrm>
        </p:spPr>
        <p:txBody>
          <a:bodyPr>
            <a:normAutofit/>
          </a:bodyPr>
          <a:lstStyle/>
          <a:p>
            <a:r>
              <a:rPr lang="en-US" sz="4000" dirty="0"/>
              <a:t>Welcome Message</a:t>
            </a:r>
          </a:p>
        </p:txBody>
      </p:sp>
      <p:sp>
        <p:nvSpPr>
          <p:cNvPr id="3" name="Content Placeholder 2">
            <a:extLst>
              <a:ext uri="{FF2B5EF4-FFF2-40B4-BE49-F238E27FC236}">
                <a16:creationId xmlns:a16="http://schemas.microsoft.com/office/drawing/2014/main" id="{792D4E26-DD0A-4963-8DB2-2CFE0780F08E}"/>
              </a:ext>
            </a:extLst>
          </p:cNvPr>
          <p:cNvSpPr>
            <a:spLocks noGrp="1"/>
          </p:cNvSpPr>
          <p:nvPr>
            <p:ph idx="1"/>
          </p:nvPr>
        </p:nvSpPr>
        <p:spPr>
          <a:xfrm>
            <a:off x="1443491" y="2015733"/>
            <a:ext cx="6251303" cy="2988513"/>
          </a:xfrm>
        </p:spPr>
        <p:txBody>
          <a:bodyPr/>
          <a:lstStyle/>
          <a:p>
            <a:pPr marL="0" indent="0" algn="ctr">
              <a:buNone/>
            </a:pPr>
            <a:r>
              <a:rPr lang="en-US" dirty="0"/>
              <a:t>Given our unique PD delivery format, we ask that for the time being you mute your microphones. Your experiences and views as educators are greatly valued; therefore, we have built in opportunities for constructive dialogue, feedback and questions throughout our session. We will get started shortly and we thank you for your cooperation.</a:t>
            </a:r>
          </a:p>
          <a:p>
            <a:endParaRPr lang="en-US" dirty="0"/>
          </a:p>
        </p:txBody>
      </p:sp>
    </p:spTree>
    <p:extLst>
      <p:ext uri="{BB962C8B-B14F-4D97-AF65-F5344CB8AC3E}">
        <p14:creationId xmlns:p14="http://schemas.microsoft.com/office/powerpoint/2010/main" val="355308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0AB17F6-592B-45CB-96F6-705C9825A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7FDDCF-1294-468E-8F08-47D9D1EF1323}"/>
              </a:ext>
            </a:extLst>
          </p:cNvPr>
          <p:cNvSpPr>
            <a:spLocks noGrp="1"/>
          </p:cNvSpPr>
          <p:nvPr>
            <p:ph type="ctrTitle"/>
          </p:nvPr>
        </p:nvSpPr>
        <p:spPr>
          <a:xfrm>
            <a:off x="3641607" y="809466"/>
            <a:ext cx="5502393" cy="5116985"/>
          </a:xfrm>
        </p:spPr>
        <p:txBody>
          <a:bodyPr anchor="ctr">
            <a:normAutofit/>
          </a:bodyPr>
          <a:lstStyle/>
          <a:p>
            <a:pPr algn="l"/>
            <a:r>
              <a:rPr lang="en-US" sz="4800" dirty="0"/>
              <a:t>Multiple </a:t>
            </a:r>
            <a:br>
              <a:rPr lang="en-US" sz="4800" dirty="0"/>
            </a:br>
            <a:r>
              <a:rPr lang="en-US" sz="4800" dirty="0"/>
              <a:t>means of representation</a:t>
            </a:r>
          </a:p>
        </p:txBody>
      </p:sp>
      <p:sp>
        <p:nvSpPr>
          <p:cNvPr id="3" name="Subtitle 2">
            <a:extLst>
              <a:ext uri="{FF2B5EF4-FFF2-40B4-BE49-F238E27FC236}">
                <a16:creationId xmlns:a16="http://schemas.microsoft.com/office/drawing/2014/main" id="{36CCE21A-24D1-48DA-AAE7-F27C345B251F}"/>
              </a:ext>
            </a:extLst>
          </p:cNvPr>
          <p:cNvSpPr>
            <a:spLocks noGrp="1"/>
          </p:cNvSpPr>
          <p:nvPr>
            <p:ph type="subTitle" idx="1"/>
          </p:nvPr>
        </p:nvSpPr>
        <p:spPr>
          <a:xfrm>
            <a:off x="235470" y="198490"/>
            <a:ext cx="3185658" cy="6324600"/>
          </a:xfrm>
        </p:spPr>
        <p:txBody>
          <a:bodyPr anchor="ctr">
            <a:noAutofit/>
          </a:bodyPr>
          <a:lstStyle/>
          <a:p>
            <a:pPr algn="l"/>
            <a:r>
              <a:rPr lang="en-US" sz="2000"/>
              <a:t>Gives learners </a:t>
            </a:r>
            <a:r>
              <a:rPr lang="en-US" sz="2000" dirty="0"/>
              <a:t>various ways to acquire the necessary information for academic success.  For example, textbooks are primarily visual. But providing text, audio, video and hands-on learning gives all kids a chance to access the material in whichever way is best suited to their learning strengths. </a:t>
            </a:r>
          </a:p>
        </p:txBody>
      </p:sp>
      <p:cxnSp>
        <p:nvCxnSpPr>
          <p:cNvPr id="19" name="Straight Connector 9">
            <a:extLst>
              <a:ext uri="{FF2B5EF4-FFF2-40B4-BE49-F238E27FC236}">
                <a16:creationId xmlns:a16="http://schemas.microsoft.com/office/drawing/2014/main" id="{5A9284E7-0823-472D-9963-18D89DFEB8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760590"/>
            <a:ext cx="0" cy="32004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28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E13B4DAB-0C3E-4AB4-AF2B-28DD0BC6AD38}"/>
              </a:ext>
            </a:extLst>
          </p:cNvPr>
          <p:cNvSpPr>
            <a:spLocks noGrp="1"/>
          </p:cNvSpPr>
          <p:nvPr>
            <p:ph type="ctrTitle"/>
          </p:nvPr>
        </p:nvSpPr>
        <p:spPr>
          <a:xfrm>
            <a:off x="609600" y="960241"/>
            <a:ext cx="5137275" cy="4203872"/>
          </a:xfrm>
        </p:spPr>
        <p:txBody>
          <a:bodyPr anchor="ctr">
            <a:normAutofit/>
          </a:bodyPr>
          <a:lstStyle/>
          <a:p>
            <a:pPr algn="r"/>
            <a:r>
              <a:rPr lang="en-US" sz="4800" dirty="0"/>
              <a:t>Multiple means of engagement</a:t>
            </a:r>
          </a:p>
        </p:txBody>
      </p:sp>
      <p:sp>
        <p:nvSpPr>
          <p:cNvPr id="3" name="Subtitle 2">
            <a:extLst>
              <a:ext uri="{FF2B5EF4-FFF2-40B4-BE49-F238E27FC236}">
                <a16:creationId xmlns:a16="http://schemas.microsoft.com/office/drawing/2014/main" id="{FBB0EE4C-4A7B-4540-A85A-06E47D4FDC76}"/>
              </a:ext>
            </a:extLst>
          </p:cNvPr>
          <p:cNvSpPr>
            <a:spLocks noGrp="1"/>
          </p:cNvSpPr>
          <p:nvPr>
            <p:ph type="subTitle" idx="1"/>
          </p:nvPr>
        </p:nvSpPr>
        <p:spPr>
          <a:xfrm>
            <a:off x="6356474" y="138096"/>
            <a:ext cx="2699348" cy="6019800"/>
          </a:xfrm>
        </p:spPr>
        <p:txBody>
          <a:bodyPr anchor="ctr">
            <a:normAutofit fontScale="92500"/>
          </a:bodyPr>
          <a:lstStyle/>
          <a:p>
            <a:pPr algn="l"/>
            <a:r>
              <a:rPr lang="en-US" sz="2400" dirty="0"/>
              <a:t>Encourages teachers to look for multiple ways to motivate students. Letting kids make choices and giving them assignments that feel relevant to their lives are some examples of how teachers can sustain students’ interest.</a:t>
            </a:r>
            <a:endParaRPr lang="en-US" sz="3600" dirty="0"/>
          </a:p>
        </p:txBody>
      </p:sp>
      <p:cxnSp>
        <p:nvCxnSpPr>
          <p:cNvPr id="12" name="Straight Connector 11">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5763" y="1328764"/>
            <a:ext cx="0" cy="346682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FDC2FA6-6637-43EC-B8B3-D2EF3EC325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spTree>
    <p:extLst>
      <p:ext uri="{BB962C8B-B14F-4D97-AF65-F5344CB8AC3E}">
        <p14:creationId xmlns:p14="http://schemas.microsoft.com/office/powerpoint/2010/main" val="569445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0AB17F6-592B-45CB-96F6-705C9825A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188DC-1297-4E4D-83E9-B9F4C287BB44}"/>
              </a:ext>
            </a:extLst>
          </p:cNvPr>
          <p:cNvSpPr>
            <a:spLocks noGrp="1"/>
          </p:cNvSpPr>
          <p:nvPr>
            <p:ph type="ctrTitle"/>
          </p:nvPr>
        </p:nvSpPr>
        <p:spPr>
          <a:xfrm>
            <a:off x="3779301" y="802298"/>
            <a:ext cx="4511838" cy="5116985"/>
          </a:xfrm>
        </p:spPr>
        <p:txBody>
          <a:bodyPr anchor="ctr">
            <a:normAutofit/>
          </a:bodyPr>
          <a:lstStyle/>
          <a:p>
            <a:pPr algn="l"/>
            <a:r>
              <a:rPr lang="en-US" sz="4800" dirty="0"/>
              <a:t>Multiple means of expression</a:t>
            </a:r>
          </a:p>
        </p:txBody>
      </p:sp>
      <p:sp>
        <p:nvSpPr>
          <p:cNvPr id="3" name="Subtitle 2">
            <a:extLst>
              <a:ext uri="{FF2B5EF4-FFF2-40B4-BE49-F238E27FC236}">
                <a16:creationId xmlns:a16="http://schemas.microsoft.com/office/drawing/2014/main" id="{A1FD48AD-E5F6-40EE-BF25-B38CDAA04C26}"/>
              </a:ext>
            </a:extLst>
          </p:cNvPr>
          <p:cNvSpPr>
            <a:spLocks noGrp="1"/>
          </p:cNvSpPr>
          <p:nvPr>
            <p:ph type="subTitle" idx="1"/>
          </p:nvPr>
        </p:nvSpPr>
        <p:spPr>
          <a:xfrm>
            <a:off x="457201" y="802298"/>
            <a:ext cx="2971798" cy="5116985"/>
          </a:xfrm>
        </p:spPr>
        <p:txBody>
          <a:bodyPr anchor="ctr">
            <a:normAutofit/>
          </a:bodyPr>
          <a:lstStyle/>
          <a:p>
            <a:pPr algn="l"/>
            <a:r>
              <a:rPr lang="en-US" sz="2200" dirty="0">
                <a:solidFill>
                  <a:schemeClr val="tx2"/>
                </a:solidFill>
              </a:rPr>
              <a:t>Provides learners with alternatives for demonstration of recently acquired knowledge. </a:t>
            </a:r>
            <a:r>
              <a:rPr lang="en-US" sz="2200" dirty="0"/>
              <a:t> For example, students might get to choose between taking a pencil-and-paper test, giving an oral presentation or doing a group project.</a:t>
            </a:r>
            <a:endParaRPr lang="en-US" sz="2200" dirty="0">
              <a:solidFill>
                <a:schemeClr val="tx2"/>
              </a:solidFill>
            </a:endParaRPr>
          </a:p>
        </p:txBody>
      </p:sp>
      <p:cxnSp>
        <p:nvCxnSpPr>
          <p:cNvPr id="21" name="Straight Connector 20">
            <a:extLst>
              <a:ext uri="{FF2B5EF4-FFF2-40B4-BE49-F238E27FC236}">
                <a16:creationId xmlns:a16="http://schemas.microsoft.com/office/drawing/2014/main" id="{5A9284E7-0823-472D-9963-18D89DFEB8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760590"/>
            <a:ext cx="0" cy="32004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04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FCA0BAC-6398-4169-A3B5-53802B58A8F1}"/>
              </a:ext>
            </a:extLst>
          </p:cNvPr>
          <p:cNvGraphicFramePr>
            <a:graphicFrameLocks noChangeAspect="1"/>
          </p:cNvGraphicFramePr>
          <p:nvPr>
            <p:extLst>
              <p:ext uri="{D42A27DB-BD31-4B8C-83A1-F6EECF244321}">
                <p14:modId xmlns:p14="http://schemas.microsoft.com/office/powerpoint/2010/main" val="3542273920"/>
              </p:ext>
            </p:extLst>
          </p:nvPr>
        </p:nvGraphicFramePr>
        <p:xfrm>
          <a:off x="1472406" y="76200"/>
          <a:ext cx="6199187" cy="5967412"/>
        </p:xfrm>
        <a:graphic>
          <a:graphicData uri="http://schemas.openxmlformats.org/presentationml/2006/ole">
            <mc:AlternateContent xmlns:mc="http://schemas.openxmlformats.org/markup-compatibility/2006">
              <mc:Choice xmlns:v="urn:schemas-microsoft-com:vml" Requires="v">
                <p:oleObj name="Document" r:id="rId3" imgW="7137893" imgH="9428519" progId="Word.Document.8">
                  <p:embed/>
                </p:oleObj>
              </mc:Choice>
              <mc:Fallback>
                <p:oleObj name="Document" r:id="rId3" imgW="7137893" imgH="9428519" progId="Word.Document.8">
                  <p:embed/>
                  <p:pic>
                    <p:nvPicPr>
                      <p:cNvPr id="3" name="Object 2">
                        <a:extLst>
                          <a:ext uri="{FF2B5EF4-FFF2-40B4-BE49-F238E27FC236}">
                            <a16:creationId xmlns:a16="http://schemas.microsoft.com/office/drawing/2014/main" id="{AFCA0BAC-6398-4169-A3B5-53802B58A8F1}"/>
                          </a:ext>
                        </a:extLst>
                      </p:cNvPr>
                      <p:cNvPicPr/>
                      <p:nvPr/>
                    </p:nvPicPr>
                    <p:blipFill>
                      <a:blip r:embed="rId4"/>
                      <a:stretch>
                        <a:fillRect/>
                      </a:stretch>
                    </p:blipFill>
                    <p:spPr>
                      <a:xfrm>
                        <a:off x="1472406" y="76200"/>
                        <a:ext cx="6199187" cy="5967412"/>
                      </a:xfrm>
                      <a:prstGeom prst="rect">
                        <a:avLst/>
                      </a:prstGeom>
                    </p:spPr>
                  </p:pic>
                </p:oleObj>
              </mc:Fallback>
            </mc:AlternateContent>
          </a:graphicData>
        </a:graphic>
      </p:graphicFrame>
    </p:spTree>
    <p:extLst>
      <p:ext uri="{BB962C8B-B14F-4D97-AF65-F5344CB8AC3E}">
        <p14:creationId xmlns:p14="http://schemas.microsoft.com/office/powerpoint/2010/main" val="7775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9265-6EDE-49D6-B118-E8F88E82FDCD}"/>
              </a:ext>
            </a:extLst>
          </p:cNvPr>
          <p:cNvSpPr>
            <a:spLocks noGrp="1"/>
          </p:cNvSpPr>
          <p:nvPr>
            <p:ph type="ctrTitle"/>
          </p:nvPr>
        </p:nvSpPr>
        <p:spPr>
          <a:xfrm>
            <a:off x="417670" y="-381000"/>
            <a:ext cx="8308657" cy="2590800"/>
          </a:xfrm>
        </p:spPr>
        <p:txBody>
          <a:bodyPr>
            <a:normAutofit/>
          </a:bodyPr>
          <a:lstStyle/>
          <a:p>
            <a:r>
              <a:rPr lang="en-US" sz="4400" dirty="0"/>
              <a:t>Learning and Thinking Differences and UDL</a:t>
            </a:r>
            <a:br>
              <a:rPr lang="en-US" b="1" dirty="0"/>
            </a:br>
            <a:endParaRPr lang="en-US" dirty="0"/>
          </a:p>
        </p:txBody>
      </p:sp>
      <p:sp>
        <p:nvSpPr>
          <p:cNvPr id="3" name="Subtitle 2">
            <a:extLst>
              <a:ext uri="{FF2B5EF4-FFF2-40B4-BE49-F238E27FC236}">
                <a16:creationId xmlns:a16="http://schemas.microsoft.com/office/drawing/2014/main" id="{92FF1585-5D0A-493A-8747-3D988CFF4B3A}"/>
              </a:ext>
            </a:extLst>
          </p:cNvPr>
          <p:cNvSpPr>
            <a:spLocks noGrp="1"/>
          </p:cNvSpPr>
          <p:nvPr>
            <p:ph type="subTitle" idx="1"/>
          </p:nvPr>
        </p:nvSpPr>
        <p:spPr>
          <a:xfrm>
            <a:off x="228600" y="1524000"/>
            <a:ext cx="8686799" cy="4724400"/>
          </a:xfrm>
        </p:spPr>
        <p:txBody>
          <a:bodyPr>
            <a:normAutofit fontScale="92500"/>
          </a:bodyPr>
          <a:lstStyle/>
          <a:p>
            <a:pPr marL="457200" indent="-457200" algn="l">
              <a:buFont typeface="Arial" panose="020B0604020202020204" pitchFamily="34" charset="0"/>
              <a:buChar char="•"/>
            </a:pPr>
            <a:r>
              <a:rPr lang="en-US" sz="2900" dirty="0"/>
              <a:t>UDL helps all students. But here are some of the ways it may be especially helpful to kids with learning and thinking differences:</a:t>
            </a:r>
          </a:p>
          <a:p>
            <a:pPr marL="457200" indent="-457200" algn="l">
              <a:buFont typeface="Arial" panose="020B0604020202020204" pitchFamily="34" charset="0"/>
              <a:buChar char="•"/>
            </a:pPr>
            <a:r>
              <a:rPr lang="en-US" sz="2900" dirty="0"/>
              <a:t>UDL is regarded so highly that it’s mentioned by name in the nation’s main education law. The Every Student Succeeds Act (ESSA) encourages states and districts to use federal funding to help teachers expand the use of UDL.</a:t>
            </a:r>
            <a:br>
              <a:rPr lang="en-US" dirty="0"/>
            </a:br>
            <a:endParaRPr lang="en-US" dirty="0"/>
          </a:p>
        </p:txBody>
      </p:sp>
    </p:spTree>
    <p:extLst>
      <p:ext uri="{BB962C8B-B14F-4D97-AF65-F5344CB8AC3E}">
        <p14:creationId xmlns:p14="http://schemas.microsoft.com/office/powerpoint/2010/main" val="3576326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2890-A5FB-4B35-A9E1-1EFE4DFC30B3}"/>
              </a:ext>
            </a:extLst>
          </p:cNvPr>
          <p:cNvSpPr>
            <a:spLocks noGrp="1"/>
          </p:cNvSpPr>
          <p:nvPr>
            <p:ph type="title"/>
          </p:nvPr>
        </p:nvSpPr>
        <p:spPr>
          <a:xfrm>
            <a:off x="1828800" y="228600"/>
            <a:ext cx="5486400" cy="457200"/>
          </a:xfrm>
        </p:spPr>
        <p:txBody>
          <a:bodyPr>
            <a:noAutofit/>
          </a:bodyPr>
          <a:lstStyle/>
          <a:p>
            <a:r>
              <a:rPr lang="en-US" sz="3600" dirty="0"/>
              <a:t>Discussion Question</a:t>
            </a:r>
          </a:p>
        </p:txBody>
      </p:sp>
      <p:sp>
        <p:nvSpPr>
          <p:cNvPr id="3" name="Content Placeholder 2">
            <a:extLst>
              <a:ext uri="{FF2B5EF4-FFF2-40B4-BE49-F238E27FC236}">
                <a16:creationId xmlns:a16="http://schemas.microsoft.com/office/drawing/2014/main" id="{9879C8B2-071C-47A2-B604-CDB5849A654A}"/>
              </a:ext>
            </a:extLst>
          </p:cNvPr>
          <p:cNvSpPr>
            <a:spLocks noGrp="1"/>
          </p:cNvSpPr>
          <p:nvPr>
            <p:ph idx="1"/>
          </p:nvPr>
        </p:nvSpPr>
        <p:spPr>
          <a:xfrm>
            <a:off x="682869" y="838200"/>
            <a:ext cx="7778262" cy="1828799"/>
          </a:xfrm>
        </p:spPr>
        <p:txBody>
          <a:bodyPr>
            <a:normAutofit fontScale="85000" lnSpcReduction="20000"/>
          </a:bodyPr>
          <a:lstStyle/>
          <a:p>
            <a:pPr marL="0" indent="0" algn="ctr">
              <a:buNone/>
            </a:pPr>
            <a:r>
              <a:rPr lang="en-US" sz="2200" b="1" dirty="0"/>
              <a:t>When we refer to a diverse group of students, we are referring to the aspects of culture and identity in the classroom.  What are the aspects of culture and identity?</a:t>
            </a:r>
          </a:p>
          <a:p>
            <a:pPr marL="0" indent="0" algn="ctr">
              <a:buNone/>
            </a:pPr>
            <a:endParaRPr lang="en-US" sz="1600" b="1" dirty="0"/>
          </a:p>
          <a:p>
            <a:pPr marL="0" indent="0" algn="ctr">
              <a:buNone/>
            </a:pPr>
            <a:r>
              <a:rPr lang="en-US" sz="3000" b="1" dirty="0"/>
              <a:t>Answers</a:t>
            </a:r>
          </a:p>
        </p:txBody>
      </p:sp>
      <p:sp>
        <p:nvSpPr>
          <p:cNvPr id="4" name="TextBox 3">
            <a:extLst>
              <a:ext uri="{FF2B5EF4-FFF2-40B4-BE49-F238E27FC236}">
                <a16:creationId xmlns:a16="http://schemas.microsoft.com/office/drawing/2014/main" id="{FA1941F5-BA4B-48AC-906F-6E6CD92B1164}"/>
              </a:ext>
            </a:extLst>
          </p:cNvPr>
          <p:cNvSpPr txBox="1"/>
          <p:nvPr/>
        </p:nvSpPr>
        <p:spPr>
          <a:xfrm>
            <a:off x="609600" y="2972811"/>
            <a:ext cx="3505201" cy="3046988"/>
          </a:xfrm>
          <a:prstGeom prst="rect">
            <a:avLst/>
          </a:prstGeom>
          <a:noFill/>
          <a:ln w="57150">
            <a:solidFill>
              <a:schemeClr val="accent1"/>
            </a:solidFill>
          </a:ln>
        </p:spPr>
        <p:txBody>
          <a:bodyPr wrap="square" rtlCol="0">
            <a:spAutoFit/>
          </a:bodyPr>
          <a:lstStyle/>
          <a:p>
            <a:pPr marL="285750" indent="-285750">
              <a:buFont typeface="Arial" panose="020B0604020202020204" pitchFamily="34" charset="0"/>
              <a:buChar char="•"/>
            </a:pPr>
            <a:r>
              <a:rPr lang="en-US" sz="2400" dirty="0"/>
              <a:t>Race</a:t>
            </a:r>
          </a:p>
          <a:p>
            <a:pPr marL="285750" indent="-285750">
              <a:buFont typeface="Arial" panose="020B0604020202020204" pitchFamily="34" charset="0"/>
              <a:buChar char="•"/>
            </a:pPr>
            <a:r>
              <a:rPr lang="en-US" sz="2400" dirty="0"/>
              <a:t>Ethnicity</a:t>
            </a:r>
          </a:p>
          <a:p>
            <a:pPr marL="285750" indent="-285750">
              <a:buFont typeface="Arial" panose="020B0604020202020204" pitchFamily="34" charset="0"/>
              <a:buChar char="•"/>
            </a:pPr>
            <a:r>
              <a:rPr lang="en-US" sz="2400" dirty="0"/>
              <a:t>Gender</a:t>
            </a:r>
          </a:p>
          <a:p>
            <a:pPr marL="285750" indent="-285750">
              <a:buFont typeface="Arial" panose="020B0604020202020204" pitchFamily="34" charset="0"/>
              <a:buChar char="•"/>
            </a:pPr>
            <a:r>
              <a:rPr lang="en-US" sz="2400" dirty="0"/>
              <a:t>Age</a:t>
            </a:r>
          </a:p>
          <a:p>
            <a:pPr marL="285750" indent="-285750">
              <a:buFont typeface="Arial" panose="020B0604020202020204" pitchFamily="34" charset="0"/>
              <a:buChar char="•"/>
            </a:pPr>
            <a:r>
              <a:rPr lang="en-US" sz="2400" dirty="0"/>
              <a:t>Sexual Orientation</a:t>
            </a:r>
          </a:p>
          <a:p>
            <a:pPr marL="285750" indent="-285750">
              <a:buFont typeface="Arial" panose="020B0604020202020204" pitchFamily="34" charset="0"/>
              <a:buChar char="•"/>
            </a:pPr>
            <a:r>
              <a:rPr lang="en-US" sz="2400" dirty="0"/>
              <a:t>Appearance</a:t>
            </a:r>
          </a:p>
          <a:p>
            <a:pPr marL="285750" indent="-285750">
              <a:buFont typeface="Arial" panose="020B0604020202020204" pitchFamily="34" charset="0"/>
              <a:buChar char="•"/>
            </a:pPr>
            <a:r>
              <a:rPr lang="en-US" sz="2400" dirty="0"/>
              <a:t>Self-esteem</a:t>
            </a:r>
          </a:p>
          <a:p>
            <a:pPr marL="285750" indent="-285750">
              <a:buFont typeface="Arial" panose="020B0604020202020204" pitchFamily="34" charset="0"/>
              <a:buChar char="•"/>
            </a:pPr>
            <a:r>
              <a:rPr lang="en-US" sz="2400" dirty="0"/>
              <a:t>Traditions</a:t>
            </a:r>
          </a:p>
        </p:txBody>
      </p:sp>
      <p:sp>
        <p:nvSpPr>
          <p:cNvPr id="6" name="Rectangle 5">
            <a:extLst>
              <a:ext uri="{FF2B5EF4-FFF2-40B4-BE49-F238E27FC236}">
                <a16:creationId xmlns:a16="http://schemas.microsoft.com/office/drawing/2014/main" id="{EC0BC926-1C6B-4800-9323-8256CF34AD59}"/>
              </a:ext>
            </a:extLst>
          </p:cNvPr>
          <p:cNvSpPr/>
          <p:nvPr/>
        </p:nvSpPr>
        <p:spPr>
          <a:xfrm>
            <a:off x="4876800" y="2972811"/>
            <a:ext cx="3657600" cy="3046988"/>
          </a:xfrm>
          <a:prstGeom prst="rect">
            <a:avLst/>
          </a:prstGeom>
          <a:ln w="57150">
            <a:solidFill>
              <a:schemeClr val="accent1"/>
            </a:solidFill>
          </a:ln>
        </p:spPr>
        <p:txBody>
          <a:bodyPr wrap="square">
            <a:spAutoFit/>
          </a:bodyPr>
          <a:lstStyle/>
          <a:p>
            <a:pPr marL="285750" lvl="0" indent="-285750">
              <a:buFont typeface="Arial" panose="020B0604020202020204" pitchFamily="34" charset="0"/>
              <a:buChar char="•"/>
            </a:pPr>
            <a:r>
              <a:rPr lang="en-US" sz="2400" dirty="0">
                <a:solidFill>
                  <a:prstClr val="white"/>
                </a:solidFill>
              </a:rPr>
              <a:t>Religion</a:t>
            </a:r>
          </a:p>
          <a:p>
            <a:pPr marL="285750" lvl="0" indent="-285750">
              <a:buFont typeface="Arial" panose="020B0604020202020204" pitchFamily="34" charset="0"/>
              <a:buChar char="•"/>
            </a:pPr>
            <a:r>
              <a:rPr lang="en-US" sz="2400" dirty="0">
                <a:solidFill>
                  <a:prstClr val="white"/>
                </a:solidFill>
              </a:rPr>
              <a:t>Language</a:t>
            </a:r>
          </a:p>
          <a:p>
            <a:pPr marL="285750" lvl="0" indent="-285750">
              <a:buFont typeface="Arial" panose="020B0604020202020204" pitchFamily="34" charset="0"/>
              <a:buChar char="•"/>
            </a:pPr>
            <a:r>
              <a:rPr lang="en-US" sz="2400" dirty="0">
                <a:solidFill>
                  <a:prstClr val="white"/>
                </a:solidFill>
              </a:rPr>
              <a:t>Neighborhood</a:t>
            </a:r>
          </a:p>
          <a:p>
            <a:pPr marL="285750" lvl="0" indent="-285750">
              <a:buFont typeface="Arial" panose="020B0604020202020204" pitchFamily="34" charset="0"/>
              <a:buChar char="•"/>
            </a:pPr>
            <a:r>
              <a:rPr lang="en-US" sz="2400" dirty="0">
                <a:solidFill>
                  <a:prstClr val="white"/>
                </a:solidFill>
              </a:rPr>
              <a:t>Interests/hobbies</a:t>
            </a:r>
          </a:p>
          <a:p>
            <a:pPr marL="285750" lvl="0" indent="-285750">
              <a:buFont typeface="Arial" panose="020B0604020202020204" pitchFamily="34" charset="0"/>
              <a:buChar char="•"/>
            </a:pPr>
            <a:r>
              <a:rPr lang="en-US" sz="2400" dirty="0">
                <a:solidFill>
                  <a:prstClr val="white"/>
                </a:solidFill>
              </a:rPr>
              <a:t>Relationships with parents/friends</a:t>
            </a:r>
          </a:p>
          <a:p>
            <a:pPr marL="285750" lvl="0" indent="-285750">
              <a:buFont typeface="Arial" panose="020B0604020202020204" pitchFamily="34" charset="0"/>
              <a:buChar char="•"/>
            </a:pPr>
            <a:r>
              <a:rPr lang="en-US" sz="2400" dirty="0">
                <a:solidFill>
                  <a:prstClr val="white"/>
                </a:solidFill>
              </a:rPr>
              <a:t>School</a:t>
            </a:r>
          </a:p>
          <a:p>
            <a:pPr marL="285750" lvl="0" indent="-285750">
              <a:buFont typeface="Arial" panose="020B0604020202020204" pitchFamily="34" charset="0"/>
              <a:buChar char="•"/>
            </a:pPr>
            <a:r>
              <a:rPr lang="en-US" sz="2400" dirty="0">
                <a:solidFill>
                  <a:prstClr val="white"/>
                </a:solidFill>
              </a:rPr>
              <a:t>History: ancestry</a:t>
            </a:r>
            <a:endParaRPr lang="en-US" sz="3200" dirty="0">
              <a:solidFill>
                <a:prstClr val="white"/>
              </a:solidFill>
            </a:endParaRPr>
          </a:p>
        </p:txBody>
      </p:sp>
    </p:spTree>
    <p:extLst>
      <p:ext uri="{BB962C8B-B14F-4D97-AF65-F5344CB8AC3E}">
        <p14:creationId xmlns:p14="http://schemas.microsoft.com/office/powerpoint/2010/main" val="322344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9099-EA43-482F-A1B6-7E99F65955E2}"/>
              </a:ext>
            </a:extLst>
          </p:cNvPr>
          <p:cNvSpPr>
            <a:spLocks noGrp="1"/>
          </p:cNvSpPr>
          <p:nvPr>
            <p:ph type="title"/>
          </p:nvPr>
        </p:nvSpPr>
        <p:spPr>
          <a:xfrm>
            <a:off x="875574" y="499720"/>
            <a:ext cx="7392852" cy="4986680"/>
          </a:xfrm>
        </p:spPr>
        <p:txBody>
          <a:bodyPr>
            <a:normAutofit/>
          </a:bodyPr>
          <a:lstStyle/>
          <a:p>
            <a:r>
              <a:rPr lang="en-US" sz="9600" dirty="0"/>
              <a:t>Break</a:t>
            </a:r>
            <a:br>
              <a:rPr lang="en-US" sz="9600" dirty="0"/>
            </a:br>
            <a:r>
              <a:rPr lang="en-US" sz="9600" dirty="0"/>
              <a:t>10 minutes</a:t>
            </a:r>
          </a:p>
        </p:txBody>
      </p:sp>
    </p:spTree>
    <p:extLst>
      <p:ext uri="{BB962C8B-B14F-4D97-AF65-F5344CB8AC3E}">
        <p14:creationId xmlns:p14="http://schemas.microsoft.com/office/powerpoint/2010/main" val="36053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3">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13" name="Straight Connector 15">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58E475-8595-46B3-9770-89822ABB80AF}"/>
              </a:ext>
            </a:extLst>
          </p:cNvPr>
          <p:cNvSpPr>
            <a:spLocks noGrp="1"/>
          </p:cNvSpPr>
          <p:nvPr>
            <p:ph type="title"/>
          </p:nvPr>
        </p:nvSpPr>
        <p:spPr>
          <a:xfrm>
            <a:off x="5484824" y="579173"/>
            <a:ext cx="3213525" cy="1496652"/>
          </a:xfrm>
        </p:spPr>
        <p:txBody>
          <a:bodyPr vert="horz" lIns="91440" tIns="45720" rIns="91440" bIns="45720" rtlCol="0" anchor="ctr">
            <a:normAutofit fontScale="90000"/>
          </a:bodyPr>
          <a:lstStyle/>
          <a:p>
            <a:pPr defTabSz="914400"/>
            <a:r>
              <a:rPr lang="en-US" sz="4000"/>
              <a:t>Activity #1 Multiple Means </a:t>
            </a:r>
            <a:endParaRPr lang="en-US" sz="4000" dirty="0"/>
          </a:p>
        </p:txBody>
      </p:sp>
      <p:grpSp>
        <p:nvGrpSpPr>
          <p:cNvPr id="18" name="Group 17">
            <a:extLst>
              <a:ext uri="{FF2B5EF4-FFF2-40B4-BE49-F238E27FC236}">
                <a16:creationId xmlns:a16="http://schemas.microsoft.com/office/drawing/2014/main" id="{8BF9E6F5-AAF3-426F-8DBC-419AD27BE8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7" y="482171"/>
            <a:ext cx="4578249" cy="5149101"/>
            <a:chOff x="632237" y="482171"/>
            <a:chExt cx="6104331" cy="5149101"/>
          </a:xfrm>
        </p:grpSpPr>
        <p:sp>
          <p:nvSpPr>
            <p:cNvPr id="19" name="Rectangle 18">
              <a:extLst>
                <a:ext uri="{FF2B5EF4-FFF2-40B4-BE49-F238E27FC236}">
                  <a16:creationId xmlns:a16="http://schemas.microsoft.com/office/drawing/2014/main" id="{B31C9C44-8222-4274-95EE-715F312A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blipFill dpi="0" rotWithShape="1">
              <a:blip r:embed="rId4">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9">
              <a:extLst>
                <a:ext uri="{FF2B5EF4-FFF2-40B4-BE49-F238E27FC236}">
                  <a16:creationId xmlns:a16="http://schemas.microsoft.com/office/drawing/2014/main" id="{91079376-A407-4B21-A19F-4DD7827B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21">
            <a:extLst>
              <a:ext uri="{FF2B5EF4-FFF2-40B4-BE49-F238E27FC236}">
                <a16:creationId xmlns:a16="http://schemas.microsoft.com/office/drawing/2014/main" id="{C0638086-4582-4243-AC49-02B7425F6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1767" y="988222"/>
            <a:ext cx="3857926"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E35585-7FD8-427E-8067-B82EB91D5882}"/>
              </a:ext>
            </a:extLst>
          </p:cNvPr>
          <p:cNvSpPr txBox="1"/>
          <p:nvPr/>
        </p:nvSpPr>
        <p:spPr>
          <a:xfrm>
            <a:off x="5347273" y="2644533"/>
            <a:ext cx="3501879" cy="1992240"/>
          </a:xfrm>
          <a:prstGeom prst="rect">
            <a:avLst/>
          </a:prstGeom>
        </p:spPr>
        <p:txBody>
          <a:bodyPr vert="horz" lIns="91440" tIns="45720" rIns="91440" bIns="45720" rtlCol="0" anchor="t">
            <a:normAutofit/>
          </a:bodyPr>
          <a:lstStyle/>
          <a:p>
            <a:pPr algn="ctr" defTabSz="914400">
              <a:lnSpc>
                <a:spcPct val="120000"/>
              </a:lnSpc>
              <a:spcAft>
                <a:spcPts val="600"/>
              </a:spcAft>
              <a:buClr>
                <a:schemeClr val="accent1"/>
              </a:buClr>
              <a:buSzPct val="100000"/>
            </a:pPr>
            <a:r>
              <a:rPr lang="en-US" sz="2000" dirty="0"/>
              <a:t>Provide one example for each of the 3 multiple means on the provided document located on the google drive.</a:t>
            </a:r>
          </a:p>
        </p:txBody>
      </p:sp>
      <p:pic>
        <p:nvPicPr>
          <p:cNvPr id="5" name="Picture 4" descr="A screenshot of a cell phone&#10;&#10;Description automatically generated">
            <a:extLst>
              <a:ext uri="{FF2B5EF4-FFF2-40B4-BE49-F238E27FC236}">
                <a16:creationId xmlns:a16="http://schemas.microsoft.com/office/drawing/2014/main" id="{2F1F05AB-4075-44F6-9CD4-E517A23DAA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1" y="1129087"/>
            <a:ext cx="3581399" cy="3985280"/>
          </a:xfrm>
          <a:prstGeom prst="rect">
            <a:avLst/>
          </a:prstGeom>
        </p:spPr>
      </p:pic>
    </p:spTree>
    <p:extLst>
      <p:ext uri="{BB962C8B-B14F-4D97-AF65-F5344CB8AC3E}">
        <p14:creationId xmlns:p14="http://schemas.microsoft.com/office/powerpoint/2010/main" val="407773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6FC78-38E0-4459-98EF-83D538BBDC39}"/>
              </a:ext>
            </a:extLst>
          </p:cNvPr>
          <p:cNvSpPr>
            <a:spLocks noGrp="1"/>
          </p:cNvSpPr>
          <p:nvPr>
            <p:ph type="title"/>
          </p:nvPr>
        </p:nvSpPr>
        <p:spPr>
          <a:xfrm>
            <a:off x="1409372" y="228600"/>
            <a:ext cx="6251303" cy="1049235"/>
          </a:xfrm>
        </p:spPr>
        <p:txBody>
          <a:bodyPr>
            <a:normAutofit/>
          </a:bodyPr>
          <a:lstStyle/>
          <a:p>
            <a:r>
              <a:rPr lang="en-US" sz="4000" dirty="0"/>
              <a:t>UDL Lesson planning</a:t>
            </a:r>
          </a:p>
        </p:txBody>
      </p:sp>
      <p:sp>
        <p:nvSpPr>
          <p:cNvPr id="3" name="Content Placeholder 2">
            <a:extLst>
              <a:ext uri="{FF2B5EF4-FFF2-40B4-BE49-F238E27FC236}">
                <a16:creationId xmlns:a16="http://schemas.microsoft.com/office/drawing/2014/main" id="{29655B77-E833-475B-A033-226174D7DDFF}"/>
              </a:ext>
            </a:extLst>
          </p:cNvPr>
          <p:cNvSpPr>
            <a:spLocks noGrp="1"/>
          </p:cNvSpPr>
          <p:nvPr>
            <p:ph idx="1"/>
          </p:nvPr>
        </p:nvSpPr>
        <p:spPr>
          <a:xfrm>
            <a:off x="227568" y="1277835"/>
            <a:ext cx="8614909" cy="5351565"/>
          </a:xfrm>
        </p:spPr>
        <p:txBody>
          <a:bodyPr>
            <a:normAutofit fontScale="77500" lnSpcReduction="20000"/>
          </a:bodyPr>
          <a:lstStyle/>
          <a:p>
            <a:pPr marL="0" indent="0" algn="ctr">
              <a:buNone/>
            </a:pPr>
            <a:r>
              <a:rPr lang="en-US" sz="2300" b="1" dirty="0"/>
              <a:t>Now that we know what UDL is, how do we start using it effectively?</a:t>
            </a:r>
          </a:p>
          <a:p>
            <a:pPr marL="0" indent="0">
              <a:buNone/>
            </a:pPr>
            <a:endParaRPr lang="en-US" sz="1900" dirty="0"/>
          </a:p>
          <a:p>
            <a:pPr marL="0" indent="0">
              <a:buNone/>
            </a:pPr>
            <a:r>
              <a:rPr lang="en-US" sz="2100" dirty="0"/>
              <a:t>A few things to always keep in mind when  creating your lesson plans:</a:t>
            </a:r>
          </a:p>
          <a:p>
            <a:pPr marL="0" indent="0">
              <a:buNone/>
            </a:pPr>
            <a:endParaRPr lang="en-US" sz="1900" dirty="0"/>
          </a:p>
          <a:p>
            <a:r>
              <a:rPr lang="en-US" sz="2100" dirty="0"/>
              <a:t>Intentional proactive planning addressing distinct student needs.</a:t>
            </a:r>
          </a:p>
          <a:p>
            <a:r>
              <a:rPr lang="en-US" sz="2100" dirty="0"/>
              <a:t>Address individual differences with background knowledge, affect, strategies, etc. (Consider what students know, strengths and weaknesses, and what engages them).</a:t>
            </a:r>
          </a:p>
          <a:p>
            <a:r>
              <a:rPr lang="en-US" sz="2100" dirty="0"/>
              <a:t>Recognize that every student is unique and plan accordingly, paying attention to students in the margins (i.e., struggling and advanced) in anticipation that a broader range of students will benefit.</a:t>
            </a:r>
          </a:p>
          <a:p>
            <a:r>
              <a:rPr lang="en-US" sz="2100" dirty="0"/>
              <a:t>Address the instructional demands including goals, methods, materials, and assessments while considering available resources.</a:t>
            </a:r>
          </a:p>
          <a:p>
            <a:r>
              <a:rPr lang="en-US" sz="2100" dirty="0"/>
              <a:t>Maintain rigor of the lesson while providing necessary supports.</a:t>
            </a:r>
          </a:p>
          <a:p>
            <a:r>
              <a:rPr lang="en-US" sz="2100" dirty="0"/>
              <a:t>Reduce the barriers in the curriculum by embedding supports during initial planning</a:t>
            </a:r>
          </a:p>
          <a:p>
            <a:endParaRPr lang="en-US" sz="1600" dirty="0"/>
          </a:p>
        </p:txBody>
      </p:sp>
    </p:spTree>
    <p:extLst>
      <p:ext uri="{BB962C8B-B14F-4D97-AF65-F5344CB8AC3E}">
        <p14:creationId xmlns:p14="http://schemas.microsoft.com/office/powerpoint/2010/main" val="429410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B1B290A7-67F4-4144-87F4-617676C480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18612" y="288356"/>
            <a:ext cx="3944388" cy="5632311"/>
          </a:xfrm>
          <a:ln w="57150">
            <a:solidFill>
              <a:schemeClr val="accent1"/>
            </a:solidFill>
          </a:ln>
        </p:spPr>
      </p:pic>
      <p:sp>
        <p:nvSpPr>
          <p:cNvPr id="2" name="TextBox 1">
            <a:extLst>
              <a:ext uri="{FF2B5EF4-FFF2-40B4-BE49-F238E27FC236}">
                <a16:creationId xmlns:a16="http://schemas.microsoft.com/office/drawing/2014/main" id="{D66E3554-D807-4F3C-AB3B-4BEABE992543}"/>
              </a:ext>
            </a:extLst>
          </p:cNvPr>
          <p:cNvSpPr txBox="1"/>
          <p:nvPr/>
        </p:nvSpPr>
        <p:spPr>
          <a:xfrm>
            <a:off x="381000" y="288356"/>
            <a:ext cx="4085866" cy="5632311"/>
          </a:xfrm>
          <a:prstGeom prst="rect">
            <a:avLst/>
          </a:prstGeom>
          <a:noFill/>
          <a:ln w="57150">
            <a:solidFill>
              <a:schemeClr val="accent1"/>
            </a:solidFill>
          </a:ln>
        </p:spPr>
        <p:txBody>
          <a:bodyPr wrap="square" rtlCol="0">
            <a:spAutoFit/>
          </a:bodyPr>
          <a:lstStyle/>
          <a:p>
            <a:r>
              <a:rPr lang="en-US" sz="2000" dirty="0"/>
              <a:t>Here is an example of what a UDL lesson plan format may look like for your content/special areas.  The areas highlighted in </a:t>
            </a:r>
            <a:r>
              <a:rPr lang="en-US" sz="2000" b="1" dirty="0">
                <a:solidFill>
                  <a:schemeClr val="accent1"/>
                </a:solidFill>
              </a:rPr>
              <a:t>Orange </a:t>
            </a:r>
            <a:r>
              <a:rPr lang="en-US" sz="2000" dirty="0"/>
              <a:t>are the ones to pay close attention to when creating your plans.  These areas make the difference between regular plans and UDL plans. The UDL lesson plan contains within it the 5E model:</a:t>
            </a:r>
          </a:p>
          <a:p>
            <a:pPr marL="285750" indent="-285750">
              <a:buClr>
                <a:schemeClr val="accent1"/>
              </a:buClr>
              <a:buFont typeface="Wingdings" panose="05000000000000000000" pitchFamily="2" charset="2"/>
              <a:buChar char="ü"/>
            </a:pPr>
            <a:r>
              <a:rPr lang="en-US" sz="2000" dirty="0"/>
              <a:t>Engage</a:t>
            </a:r>
          </a:p>
          <a:p>
            <a:pPr marL="285750" indent="-285750">
              <a:buClr>
                <a:schemeClr val="accent1"/>
              </a:buClr>
              <a:buFont typeface="Wingdings" panose="05000000000000000000" pitchFamily="2" charset="2"/>
              <a:buChar char="ü"/>
            </a:pPr>
            <a:r>
              <a:rPr lang="en-US" sz="2000" dirty="0"/>
              <a:t>Explore</a:t>
            </a:r>
          </a:p>
          <a:p>
            <a:pPr marL="285750" indent="-285750">
              <a:buClr>
                <a:schemeClr val="accent1"/>
              </a:buClr>
              <a:buFont typeface="Wingdings" panose="05000000000000000000" pitchFamily="2" charset="2"/>
              <a:buChar char="ü"/>
            </a:pPr>
            <a:r>
              <a:rPr lang="en-US" sz="2000" dirty="0"/>
              <a:t>Explain</a:t>
            </a:r>
          </a:p>
          <a:p>
            <a:pPr marL="285750" indent="-285750">
              <a:buClr>
                <a:schemeClr val="accent1"/>
              </a:buClr>
              <a:buFont typeface="Wingdings" panose="05000000000000000000" pitchFamily="2" charset="2"/>
              <a:buChar char="ü"/>
            </a:pPr>
            <a:r>
              <a:rPr lang="en-US" sz="2000" dirty="0"/>
              <a:t>Elaborate</a:t>
            </a:r>
          </a:p>
          <a:p>
            <a:pPr marL="285750" indent="-285750">
              <a:buClr>
                <a:schemeClr val="accent1"/>
              </a:buClr>
              <a:buFont typeface="Wingdings" panose="05000000000000000000" pitchFamily="2" charset="2"/>
              <a:buChar char="ü"/>
            </a:pPr>
            <a:r>
              <a:rPr lang="en-US" sz="2000" dirty="0"/>
              <a:t>Evaluate</a:t>
            </a:r>
          </a:p>
          <a:p>
            <a:pPr>
              <a:buClr>
                <a:schemeClr val="accent1"/>
              </a:buClr>
            </a:pPr>
            <a:r>
              <a:rPr lang="en-US" sz="2000" dirty="0"/>
              <a:t>In the UDL lesson plan they are listed as Before, During and After</a:t>
            </a:r>
          </a:p>
        </p:txBody>
      </p:sp>
    </p:spTree>
    <p:extLst>
      <p:ext uri="{BB962C8B-B14F-4D97-AF65-F5344CB8AC3E}">
        <p14:creationId xmlns:p14="http://schemas.microsoft.com/office/powerpoint/2010/main" val="232744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5325-731C-483A-8F18-B8D71B7E9234}"/>
              </a:ext>
            </a:extLst>
          </p:cNvPr>
          <p:cNvSpPr>
            <a:spLocks noGrp="1"/>
          </p:cNvSpPr>
          <p:nvPr>
            <p:ph type="ctrTitle"/>
          </p:nvPr>
        </p:nvSpPr>
        <p:spPr>
          <a:xfrm>
            <a:off x="2466436" y="228600"/>
            <a:ext cx="4211128" cy="1503320"/>
          </a:xfrm>
        </p:spPr>
        <p:txBody>
          <a:bodyPr>
            <a:normAutofit/>
          </a:bodyPr>
          <a:lstStyle/>
          <a:p>
            <a:r>
              <a:rPr lang="en-US" sz="4400" dirty="0"/>
              <a:t>Virtual PD </a:t>
            </a:r>
            <a:br>
              <a:rPr lang="en-US" sz="4400" dirty="0"/>
            </a:br>
            <a:r>
              <a:rPr lang="en-US" sz="4400" dirty="0"/>
              <a:t>Protocol</a:t>
            </a:r>
          </a:p>
        </p:txBody>
      </p:sp>
      <p:sp>
        <p:nvSpPr>
          <p:cNvPr id="3" name="Subtitle 2">
            <a:extLst>
              <a:ext uri="{FF2B5EF4-FFF2-40B4-BE49-F238E27FC236}">
                <a16:creationId xmlns:a16="http://schemas.microsoft.com/office/drawing/2014/main" id="{9266F8F6-2952-43BD-8AF8-A38574034F5D}"/>
              </a:ext>
            </a:extLst>
          </p:cNvPr>
          <p:cNvSpPr>
            <a:spLocks noGrp="1"/>
          </p:cNvSpPr>
          <p:nvPr>
            <p:ph type="subTitle" idx="1"/>
          </p:nvPr>
        </p:nvSpPr>
        <p:spPr>
          <a:xfrm>
            <a:off x="762000" y="1981200"/>
            <a:ext cx="7620000" cy="3733800"/>
          </a:xfrm>
        </p:spPr>
        <p:txBody>
          <a:bodyPr>
            <a:normAutofit lnSpcReduction="10000"/>
          </a:bodyPr>
          <a:lstStyle/>
          <a:p>
            <a:pPr marL="285750" indent="-285750" algn="l">
              <a:buFont typeface="Arial" panose="020B0604020202020204" pitchFamily="34" charset="0"/>
              <a:buChar char="•"/>
            </a:pPr>
            <a:r>
              <a:rPr lang="en-US" sz="2000" dirty="0"/>
              <a:t>Please keep your microphones muted when not participating.</a:t>
            </a:r>
          </a:p>
          <a:p>
            <a:pPr marL="285750" indent="-285750" algn="l">
              <a:buFont typeface="Arial" panose="020B0604020202020204" pitchFamily="34" charset="0"/>
              <a:buChar char="•"/>
            </a:pPr>
            <a:r>
              <a:rPr lang="en-US" sz="2000" dirty="0"/>
              <a:t>Please keep cameras on, unless you need to step away for personal circumstances.</a:t>
            </a:r>
          </a:p>
          <a:p>
            <a:pPr marL="285750" indent="-285750" algn="l">
              <a:buFont typeface="Arial" panose="020B0604020202020204" pitchFamily="34" charset="0"/>
              <a:buChar char="•"/>
            </a:pPr>
            <a:r>
              <a:rPr lang="en-US" sz="2000" dirty="0"/>
              <a:t>If you have a question, please use the Zoom chat feature.</a:t>
            </a:r>
            <a:endParaRPr lang="en-US" sz="2000" dirty="0">
              <a:cs typeface="Calibri"/>
            </a:endParaRPr>
          </a:p>
          <a:p>
            <a:pPr marL="285750" indent="-285750" algn="l">
              <a:buFont typeface="Arial" panose="020B0604020202020204" pitchFamily="34" charset="0"/>
              <a:buChar char="•"/>
            </a:pPr>
            <a:r>
              <a:rPr lang="en-US" sz="2000" dirty="0"/>
              <a:t>Please maintain professionalism and decorum if differences of opinion arise over content.</a:t>
            </a:r>
          </a:p>
          <a:p>
            <a:pPr marL="285750" indent="-285750" algn="l">
              <a:buFont typeface="Arial" panose="020B0604020202020204" pitchFamily="34" charset="0"/>
              <a:buChar char="•"/>
            </a:pPr>
            <a:r>
              <a:rPr lang="en-US" sz="2000" dirty="0"/>
              <a:t>For technical issues please refer to facilitator </a:t>
            </a:r>
            <a:r>
              <a:rPr lang="en-US" sz="2000" b="1" dirty="0"/>
              <a:t>Professor Young</a:t>
            </a:r>
            <a:r>
              <a:rPr lang="en-US" sz="2000" dirty="0"/>
              <a:t> using Zoom chat.</a:t>
            </a:r>
            <a:endParaRPr lang="en-US" sz="2000" dirty="0">
              <a:cs typeface="Calibri"/>
            </a:endParaRPr>
          </a:p>
          <a:p>
            <a:endParaRPr lang="en-US" dirty="0"/>
          </a:p>
        </p:txBody>
      </p:sp>
    </p:spTree>
    <p:extLst>
      <p:ext uri="{BB962C8B-B14F-4D97-AF65-F5344CB8AC3E}">
        <p14:creationId xmlns:p14="http://schemas.microsoft.com/office/powerpoint/2010/main" val="2253396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1">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15" name="Straight Connector 13">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3B1E034-49A4-4D98-8537-1A4D26144B80}"/>
              </a:ext>
            </a:extLst>
          </p:cNvPr>
          <p:cNvSpPr>
            <a:spLocks noGrp="1"/>
          </p:cNvSpPr>
          <p:nvPr>
            <p:ph type="title"/>
          </p:nvPr>
        </p:nvSpPr>
        <p:spPr>
          <a:xfrm>
            <a:off x="300363" y="2176350"/>
            <a:ext cx="2383815" cy="1760741"/>
          </a:xfrm>
        </p:spPr>
        <p:txBody>
          <a:bodyPr vert="horz" lIns="91440" tIns="45720" rIns="91440" bIns="0" rtlCol="0" anchor="t">
            <a:normAutofit/>
          </a:bodyPr>
          <a:lstStyle/>
          <a:p>
            <a:pPr defTabSz="914400"/>
            <a:r>
              <a:rPr lang="en-US" sz="2800" dirty="0"/>
              <a:t>UDL Lesson planning </a:t>
            </a:r>
            <a:br>
              <a:rPr lang="en-US" sz="2800" dirty="0"/>
            </a:br>
            <a:r>
              <a:rPr lang="en-US" sz="2800" dirty="0"/>
              <a:t>for online platforms</a:t>
            </a:r>
          </a:p>
        </p:txBody>
      </p:sp>
      <p:grpSp>
        <p:nvGrpSpPr>
          <p:cNvPr id="16" name="Group 15">
            <a:extLst>
              <a:ext uri="{FF2B5EF4-FFF2-40B4-BE49-F238E27FC236}">
                <a16:creationId xmlns:a16="http://schemas.microsoft.com/office/drawing/2014/main" id="{2A7F3A7D-1232-4BDE-ACB6-F7CDEF0668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84541" y="482171"/>
            <a:ext cx="5670087" cy="5149101"/>
            <a:chOff x="3979389" y="482171"/>
            <a:chExt cx="7560115" cy="5149101"/>
          </a:xfrm>
        </p:grpSpPr>
        <p:sp>
          <p:nvSpPr>
            <p:cNvPr id="17" name="Rectangle 16">
              <a:extLst>
                <a:ext uri="{FF2B5EF4-FFF2-40B4-BE49-F238E27FC236}">
                  <a16:creationId xmlns:a16="http://schemas.microsoft.com/office/drawing/2014/main" id="{EBC09455-A53B-4264-85C6-E119FCA7F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blipFill dpi="0" rotWithShape="1">
              <a:blip r:embed="rId4">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446D1B-DF15-4E6B-A24E-4148357B9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773D9643-4BC8-486D-8267-3577C8F08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2130" y="977099"/>
            <a:ext cx="4965627" cy="4137268"/>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text&#10;&#10;Description automatically generated">
            <a:extLst>
              <a:ext uri="{FF2B5EF4-FFF2-40B4-BE49-F238E27FC236}">
                <a16:creationId xmlns:a16="http://schemas.microsoft.com/office/drawing/2014/main" id="{2D3FBBF0-D6BB-49F0-BDA5-5F6B32C3B49C}"/>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3585093" y="1116345"/>
            <a:ext cx="4469563" cy="3866172"/>
          </a:xfrm>
          <a:prstGeom prst="rect">
            <a:avLst/>
          </a:prstGeom>
        </p:spPr>
      </p:pic>
    </p:spTree>
    <p:extLst>
      <p:ext uri="{BB962C8B-B14F-4D97-AF65-F5344CB8AC3E}">
        <p14:creationId xmlns:p14="http://schemas.microsoft.com/office/powerpoint/2010/main" val="298067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E034-49A4-4D98-8537-1A4D26144B80}"/>
              </a:ext>
            </a:extLst>
          </p:cNvPr>
          <p:cNvSpPr>
            <a:spLocks noGrp="1"/>
          </p:cNvSpPr>
          <p:nvPr>
            <p:ph type="title"/>
          </p:nvPr>
        </p:nvSpPr>
        <p:spPr>
          <a:xfrm>
            <a:off x="1066074" y="298318"/>
            <a:ext cx="7011852" cy="1056319"/>
          </a:xfrm>
        </p:spPr>
        <p:txBody>
          <a:bodyPr>
            <a:noAutofit/>
          </a:bodyPr>
          <a:lstStyle/>
          <a:p>
            <a:r>
              <a:rPr lang="en-US" sz="4000" dirty="0"/>
              <a:t>UDL Lesson planning </a:t>
            </a:r>
            <a:br>
              <a:rPr lang="en-US" sz="4000" dirty="0"/>
            </a:br>
            <a:r>
              <a:rPr lang="en-US" sz="4000" dirty="0"/>
              <a:t>for online platforms</a:t>
            </a:r>
          </a:p>
        </p:txBody>
      </p:sp>
      <p:sp>
        <p:nvSpPr>
          <p:cNvPr id="3" name="Content Placeholder 2">
            <a:extLst>
              <a:ext uri="{FF2B5EF4-FFF2-40B4-BE49-F238E27FC236}">
                <a16:creationId xmlns:a16="http://schemas.microsoft.com/office/drawing/2014/main" id="{778120E9-8ED2-4CA3-A568-88AA4F26833E}"/>
              </a:ext>
            </a:extLst>
          </p:cNvPr>
          <p:cNvSpPr>
            <a:spLocks noGrp="1"/>
          </p:cNvSpPr>
          <p:nvPr>
            <p:ph sz="half" idx="2"/>
          </p:nvPr>
        </p:nvSpPr>
        <p:spPr>
          <a:xfrm>
            <a:off x="304800" y="1143000"/>
            <a:ext cx="8534400" cy="5029200"/>
          </a:xfrm>
        </p:spPr>
        <p:txBody>
          <a:bodyPr>
            <a:normAutofit fontScale="77500" lnSpcReduction="20000"/>
          </a:bodyPr>
          <a:lstStyle/>
          <a:p>
            <a:pPr marL="0" indent="0">
              <a:buNone/>
            </a:pPr>
            <a:endParaRPr lang="en-US" dirty="0"/>
          </a:p>
          <a:p>
            <a:pPr marL="0" indent="0">
              <a:buNone/>
            </a:pPr>
            <a:r>
              <a:rPr lang="en-US" dirty="0"/>
              <a:t>The quality of student engagement correlates directly with the quality of student learning: An engaged student learns better. While convenience, accessibility, and flexibility attract many students to online learning, the learning environment can be alienating if not thoughtfully designed.</a:t>
            </a:r>
          </a:p>
          <a:p>
            <a:pPr marL="0" indent="0">
              <a:buNone/>
            </a:pPr>
            <a:r>
              <a:rPr lang="en-US" dirty="0"/>
              <a:t>The learners drawn to online learning bring an increasing diversity of abilities and represent vast differences economically, geographically, racially, linguistically, religiously, culturally, and sexually. As a result, traditional online instruction that is, for example, text-based, driven by information provision, and assessed through regurgitation will not offer the flexibility to meet the variety of learning needs. In this light, the role of the instructor and the design of the learning environment are the primary determining factors in student engagement (</a:t>
            </a:r>
            <a:r>
              <a:rPr lang="en-US" dirty="0" err="1"/>
              <a:t>Pianta</a:t>
            </a:r>
            <a:r>
              <a:rPr lang="en-US" dirty="0"/>
              <a:t>, R. C., Hamre, B. K., and Allen, J. P., 2012).</a:t>
            </a:r>
          </a:p>
          <a:p>
            <a:pPr marL="0" indent="0">
              <a:buNone/>
            </a:pPr>
            <a:r>
              <a:rPr lang="en-US" dirty="0"/>
              <a:t>Student learning outcomes depend on the depth and quality of their engagement in learning. Since the early 2000s, the concept of engagement has gained a lot of attention from researchers (Sharan, S. and I. Tan., </a:t>
            </a:r>
            <a:r>
              <a:rPr lang="en-US"/>
              <a:t>2008). Scholars </a:t>
            </a:r>
            <a:r>
              <a:rPr lang="en-US" dirty="0"/>
              <a:t>often define engagement as a complex construct that consists of behavioral, cognitive, and emotional components, and argue instructors should attend to each one of these components to effectively engage their learners.</a:t>
            </a:r>
          </a:p>
        </p:txBody>
      </p:sp>
    </p:spTree>
    <p:extLst>
      <p:ext uri="{BB962C8B-B14F-4D97-AF65-F5344CB8AC3E}">
        <p14:creationId xmlns:p14="http://schemas.microsoft.com/office/powerpoint/2010/main" val="525289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7D43-0FE9-4229-9418-87AB106BA3F2}"/>
              </a:ext>
            </a:extLst>
          </p:cNvPr>
          <p:cNvSpPr>
            <a:spLocks noGrp="1"/>
          </p:cNvSpPr>
          <p:nvPr>
            <p:ph type="title"/>
          </p:nvPr>
        </p:nvSpPr>
        <p:spPr>
          <a:xfrm>
            <a:off x="1443490" y="410305"/>
            <a:ext cx="6251303" cy="948080"/>
          </a:xfrm>
        </p:spPr>
        <p:txBody>
          <a:bodyPr>
            <a:normAutofit fontScale="90000"/>
          </a:bodyPr>
          <a:lstStyle/>
          <a:p>
            <a:r>
              <a:rPr lang="en-US" sz="4900" dirty="0"/>
              <a:t>Technology</a:t>
            </a:r>
            <a:r>
              <a:rPr lang="en-US" sz="4400" dirty="0"/>
              <a:t> </a:t>
            </a:r>
            <a:br>
              <a:rPr lang="en-US" dirty="0"/>
            </a:br>
            <a:endParaRPr lang="en-US" dirty="0"/>
          </a:p>
        </p:txBody>
      </p:sp>
      <p:grpSp>
        <p:nvGrpSpPr>
          <p:cNvPr id="5" name="Group 4">
            <a:extLst>
              <a:ext uri="{FF2B5EF4-FFF2-40B4-BE49-F238E27FC236}">
                <a16:creationId xmlns:a16="http://schemas.microsoft.com/office/drawing/2014/main" id="{22B6097D-928D-49FF-B2F5-C18EBCB2361F}"/>
              </a:ext>
            </a:extLst>
          </p:cNvPr>
          <p:cNvGrpSpPr/>
          <p:nvPr/>
        </p:nvGrpSpPr>
        <p:grpSpPr>
          <a:xfrm>
            <a:off x="357753" y="2209800"/>
            <a:ext cx="3026627" cy="3026584"/>
            <a:chOff x="0" y="534950"/>
            <a:chExt cx="3026627" cy="3026584"/>
          </a:xfrm>
        </p:grpSpPr>
        <p:sp>
          <p:nvSpPr>
            <p:cNvPr id="6" name="Oval 5">
              <a:extLst>
                <a:ext uri="{FF2B5EF4-FFF2-40B4-BE49-F238E27FC236}">
                  <a16:creationId xmlns:a16="http://schemas.microsoft.com/office/drawing/2014/main" id="{3EA17990-5662-45AD-9B5D-964BE9EDA8BB}"/>
                </a:ext>
              </a:extLst>
            </p:cNvPr>
            <p:cNvSpPr/>
            <p:nvPr/>
          </p:nvSpPr>
          <p:spPr>
            <a:xfrm>
              <a:off x="0" y="534950"/>
              <a:ext cx="3026627" cy="302658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 name="Oval 4">
              <a:extLst>
                <a:ext uri="{FF2B5EF4-FFF2-40B4-BE49-F238E27FC236}">
                  <a16:creationId xmlns:a16="http://schemas.microsoft.com/office/drawing/2014/main" id="{C4113EA1-4497-42A0-B7FF-A31FCA5A3E6B}"/>
                </a:ext>
              </a:extLst>
            </p:cNvPr>
            <p:cNvSpPr txBox="1"/>
            <p:nvPr/>
          </p:nvSpPr>
          <p:spPr>
            <a:xfrm>
              <a:off x="443239" y="1107611"/>
              <a:ext cx="2140149" cy="214011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C000"/>
                  </a:solidFill>
                </a:rPr>
                <a:t>Software/Websites</a:t>
              </a:r>
            </a:p>
            <a:p>
              <a:pPr marL="0" lvl="0" indent="0" algn="ctr" defTabSz="711200">
                <a:lnSpc>
                  <a:spcPct val="90000"/>
                </a:lnSpc>
                <a:spcBef>
                  <a:spcPct val="0"/>
                </a:spcBef>
                <a:spcAft>
                  <a:spcPct val="35000"/>
                </a:spcAft>
                <a:buNone/>
              </a:pPr>
              <a:r>
                <a:rPr lang="en-US" sz="1600" kern="1200" dirty="0"/>
                <a:t>Classroom Screen</a:t>
              </a:r>
            </a:p>
            <a:p>
              <a:pPr marL="0" lvl="0" indent="0" algn="ctr" defTabSz="711200">
                <a:lnSpc>
                  <a:spcPct val="90000"/>
                </a:lnSpc>
                <a:spcBef>
                  <a:spcPct val="0"/>
                </a:spcBef>
                <a:spcAft>
                  <a:spcPct val="35000"/>
                </a:spcAft>
                <a:buNone/>
              </a:pPr>
              <a:r>
                <a:rPr lang="en-US" sz="1400" kern="1200" dirty="0"/>
                <a:t>E-reader</a:t>
              </a:r>
            </a:p>
            <a:p>
              <a:pPr marL="0" lvl="0" indent="0" algn="ctr" defTabSz="711200">
                <a:lnSpc>
                  <a:spcPct val="90000"/>
                </a:lnSpc>
                <a:spcBef>
                  <a:spcPct val="0"/>
                </a:spcBef>
                <a:spcAft>
                  <a:spcPct val="35000"/>
                </a:spcAft>
                <a:buNone/>
              </a:pPr>
              <a:r>
                <a:rPr lang="en-US" sz="1400" kern="1200" dirty="0"/>
                <a:t>Grammarly</a:t>
              </a:r>
            </a:p>
            <a:p>
              <a:pPr marL="0" lvl="0" indent="0" algn="ctr" defTabSz="711200">
                <a:lnSpc>
                  <a:spcPct val="90000"/>
                </a:lnSpc>
                <a:spcBef>
                  <a:spcPct val="0"/>
                </a:spcBef>
                <a:spcAft>
                  <a:spcPct val="35000"/>
                </a:spcAft>
                <a:buNone/>
              </a:pPr>
              <a:r>
                <a:rPr lang="en-US" sz="1400" kern="1200" dirty="0"/>
                <a:t>Newsela </a:t>
              </a:r>
            </a:p>
            <a:p>
              <a:pPr marL="0" lvl="0" indent="0" algn="ctr" defTabSz="711200">
                <a:lnSpc>
                  <a:spcPct val="90000"/>
                </a:lnSpc>
                <a:spcBef>
                  <a:spcPct val="0"/>
                </a:spcBef>
                <a:spcAft>
                  <a:spcPct val="35000"/>
                </a:spcAft>
                <a:buNone/>
              </a:pPr>
              <a:r>
                <a:rPr lang="en-US" sz="1400" kern="1200" dirty="0"/>
                <a:t>Spelling City</a:t>
              </a:r>
            </a:p>
            <a:p>
              <a:pPr marL="0" lvl="0" indent="0" algn="ctr" defTabSz="711200">
                <a:lnSpc>
                  <a:spcPct val="90000"/>
                </a:lnSpc>
                <a:spcBef>
                  <a:spcPct val="0"/>
                </a:spcBef>
                <a:spcAft>
                  <a:spcPct val="35000"/>
                </a:spcAft>
                <a:buNone/>
              </a:pPr>
              <a:r>
                <a:rPr lang="en-US" sz="1400" kern="1200" dirty="0"/>
                <a:t>Brainpop</a:t>
              </a:r>
            </a:p>
            <a:p>
              <a:pPr marL="0" lvl="0" indent="0" algn="ctr" defTabSz="711200">
                <a:lnSpc>
                  <a:spcPct val="90000"/>
                </a:lnSpc>
                <a:spcBef>
                  <a:spcPct val="0"/>
                </a:spcBef>
                <a:spcAft>
                  <a:spcPct val="35000"/>
                </a:spcAft>
                <a:buNone/>
              </a:pPr>
              <a:r>
                <a:rPr lang="en-US" sz="1400" kern="1200" dirty="0"/>
                <a:t> Kahoot  </a:t>
              </a:r>
            </a:p>
          </p:txBody>
        </p:sp>
      </p:grpSp>
      <p:grpSp>
        <p:nvGrpSpPr>
          <p:cNvPr id="8" name="Group 7">
            <a:extLst>
              <a:ext uri="{FF2B5EF4-FFF2-40B4-BE49-F238E27FC236}">
                <a16:creationId xmlns:a16="http://schemas.microsoft.com/office/drawing/2014/main" id="{AC525555-69A4-4077-848F-6C24578AB528}"/>
              </a:ext>
            </a:extLst>
          </p:cNvPr>
          <p:cNvGrpSpPr/>
          <p:nvPr/>
        </p:nvGrpSpPr>
        <p:grpSpPr>
          <a:xfrm>
            <a:off x="5753903" y="2209800"/>
            <a:ext cx="3026627" cy="3026584"/>
            <a:chOff x="3113822" y="534950"/>
            <a:chExt cx="3026627" cy="3026584"/>
          </a:xfrm>
        </p:grpSpPr>
        <p:sp>
          <p:nvSpPr>
            <p:cNvPr id="9" name="Oval 8">
              <a:extLst>
                <a:ext uri="{FF2B5EF4-FFF2-40B4-BE49-F238E27FC236}">
                  <a16:creationId xmlns:a16="http://schemas.microsoft.com/office/drawing/2014/main" id="{CD814264-B2F0-4548-979E-2F79877CB2AC}"/>
                </a:ext>
              </a:extLst>
            </p:cNvPr>
            <p:cNvSpPr/>
            <p:nvPr/>
          </p:nvSpPr>
          <p:spPr>
            <a:xfrm>
              <a:off x="3113822" y="534950"/>
              <a:ext cx="3026627" cy="302658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4">
              <a:extLst>
                <a:ext uri="{FF2B5EF4-FFF2-40B4-BE49-F238E27FC236}">
                  <a16:creationId xmlns:a16="http://schemas.microsoft.com/office/drawing/2014/main" id="{2358C8D5-8A22-485D-BF52-A1931B551AA1}"/>
                </a:ext>
              </a:extLst>
            </p:cNvPr>
            <p:cNvSpPr txBox="1"/>
            <p:nvPr/>
          </p:nvSpPr>
          <p:spPr>
            <a:xfrm>
              <a:off x="3557061" y="1195013"/>
              <a:ext cx="2140149" cy="214011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C000"/>
                  </a:solidFill>
                </a:rPr>
                <a:t>     Handheld Devices</a:t>
              </a:r>
            </a:p>
            <a:p>
              <a:pPr marL="0" lvl="0" indent="0" algn="ctr" defTabSz="711200">
                <a:lnSpc>
                  <a:spcPct val="90000"/>
                </a:lnSpc>
                <a:spcBef>
                  <a:spcPct val="0"/>
                </a:spcBef>
                <a:spcAft>
                  <a:spcPct val="35000"/>
                </a:spcAft>
                <a:buNone/>
              </a:pPr>
              <a:r>
                <a:rPr lang="en-US" sz="1400" kern="1200" dirty="0"/>
                <a:t>I-pads</a:t>
              </a:r>
            </a:p>
            <a:p>
              <a:pPr marL="0" lvl="0" indent="0" algn="ctr" defTabSz="711200">
                <a:lnSpc>
                  <a:spcPct val="90000"/>
                </a:lnSpc>
                <a:spcBef>
                  <a:spcPct val="0"/>
                </a:spcBef>
                <a:spcAft>
                  <a:spcPct val="35000"/>
                </a:spcAft>
                <a:buNone/>
              </a:pPr>
              <a:r>
                <a:rPr lang="en-US" sz="1400" kern="1200" dirty="0"/>
                <a:t>Cell Phones</a:t>
              </a:r>
            </a:p>
            <a:p>
              <a:pPr marL="0" lvl="0" indent="0" algn="ctr" defTabSz="711200">
                <a:lnSpc>
                  <a:spcPct val="90000"/>
                </a:lnSpc>
                <a:spcBef>
                  <a:spcPct val="0"/>
                </a:spcBef>
                <a:spcAft>
                  <a:spcPct val="35000"/>
                </a:spcAft>
                <a:buNone/>
              </a:pPr>
              <a:r>
                <a:rPr lang="en-US" sz="1400" kern="1200" dirty="0"/>
                <a:t>Tablets</a:t>
              </a:r>
            </a:p>
            <a:p>
              <a:pPr marL="0" lvl="0" indent="0" algn="ctr" defTabSz="711200">
                <a:lnSpc>
                  <a:spcPct val="90000"/>
                </a:lnSpc>
                <a:spcBef>
                  <a:spcPct val="0"/>
                </a:spcBef>
                <a:spcAft>
                  <a:spcPct val="35000"/>
                </a:spcAft>
                <a:buNone/>
              </a:pPr>
              <a:r>
                <a:rPr lang="en-US" sz="1400" kern="1200" dirty="0"/>
                <a:t>Apps/Moble Tools (calendar &amp; reminders) </a:t>
              </a:r>
            </a:p>
            <a:p>
              <a:pPr marL="0" lvl="0" indent="0" algn="ctr" defTabSz="711200">
                <a:lnSpc>
                  <a:spcPct val="90000"/>
                </a:lnSpc>
                <a:spcBef>
                  <a:spcPct val="0"/>
                </a:spcBef>
                <a:spcAft>
                  <a:spcPct val="35000"/>
                </a:spcAft>
                <a:buNone/>
              </a:pPr>
              <a:r>
                <a:rPr lang="en-US" sz="1400" kern="1200" dirty="0"/>
                <a:t>Lap Tops </a:t>
              </a:r>
            </a:p>
            <a:p>
              <a:pPr marL="0" lvl="0" indent="0" algn="ctr" defTabSz="711200">
                <a:lnSpc>
                  <a:spcPct val="90000"/>
                </a:lnSpc>
                <a:spcBef>
                  <a:spcPct val="0"/>
                </a:spcBef>
                <a:spcAft>
                  <a:spcPct val="35000"/>
                </a:spcAft>
                <a:buNone/>
              </a:pPr>
              <a:r>
                <a:rPr lang="en-US" sz="1400" kern="1200" dirty="0"/>
                <a:t> </a:t>
              </a:r>
            </a:p>
            <a:p>
              <a:pPr marL="0" lvl="0" indent="0" algn="ctr" defTabSz="711200">
                <a:lnSpc>
                  <a:spcPct val="90000"/>
                </a:lnSpc>
                <a:spcBef>
                  <a:spcPct val="0"/>
                </a:spcBef>
                <a:spcAft>
                  <a:spcPct val="35000"/>
                </a:spcAft>
                <a:buNone/>
              </a:pPr>
              <a:endParaRPr lang="en-US" sz="700" kern="1200" dirty="0"/>
            </a:p>
            <a:p>
              <a:pPr marL="0" lvl="0" indent="0" algn="ctr" defTabSz="711200">
                <a:lnSpc>
                  <a:spcPct val="90000"/>
                </a:lnSpc>
                <a:spcBef>
                  <a:spcPct val="0"/>
                </a:spcBef>
                <a:spcAft>
                  <a:spcPct val="35000"/>
                </a:spcAft>
                <a:buNone/>
              </a:pPr>
              <a:r>
                <a:rPr lang="en-US" sz="700" kern="1200" dirty="0"/>
                <a:t> </a:t>
              </a:r>
            </a:p>
          </p:txBody>
        </p:sp>
      </p:grpSp>
      <p:grpSp>
        <p:nvGrpSpPr>
          <p:cNvPr id="11" name="Group 10">
            <a:extLst>
              <a:ext uri="{FF2B5EF4-FFF2-40B4-BE49-F238E27FC236}">
                <a16:creationId xmlns:a16="http://schemas.microsoft.com/office/drawing/2014/main" id="{7DCAB4F6-B59B-4DFF-8197-8697C863E0F2}"/>
              </a:ext>
            </a:extLst>
          </p:cNvPr>
          <p:cNvGrpSpPr/>
          <p:nvPr/>
        </p:nvGrpSpPr>
        <p:grpSpPr>
          <a:xfrm>
            <a:off x="2928370" y="2621404"/>
            <a:ext cx="3268772" cy="3227125"/>
            <a:chOff x="1557832" y="2553514"/>
            <a:chExt cx="3026627" cy="3026584"/>
          </a:xfrm>
        </p:grpSpPr>
        <p:sp>
          <p:nvSpPr>
            <p:cNvPr id="12" name="Oval 11">
              <a:extLst>
                <a:ext uri="{FF2B5EF4-FFF2-40B4-BE49-F238E27FC236}">
                  <a16:creationId xmlns:a16="http://schemas.microsoft.com/office/drawing/2014/main" id="{4D023248-850B-4706-BB2E-46FE56EE1E5D}"/>
                </a:ext>
              </a:extLst>
            </p:cNvPr>
            <p:cNvSpPr/>
            <p:nvPr/>
          </p:nvSpPr>
          <p:spPr>
            <a:xfrm>
              <a:off x="1557832" y="2553514"/>
              <a:ext cx="3026627" cy="302658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Oval 4">
              <a:extLst>
                <a:ext uri="{FF2B5EF4-FFF2-40B4-BE49-F238E27FC236}">
                  <a16:creationId xmlns:a16="http://schemas.microsoft.com/office/drawing/2014/main" id="{C40118DB-923C-49DC-B7F8-37BBA0E7F061}"/>
                </a:ext>
              </a:extLst>
            </p:cNvPr>
            <p:cNvSpPr txBox="1"/>
            <p:nvPr/>
          </p:nvSpPr>
          <p:spPr>
            <a:xfrm>
              <a:off x="2001071" y="2996747"/>
              <a:ext cx="2140149" cy="214011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b="1" kern="1200" dirty="0">
                  <a:solidFill>
                    <a:srgbClr val="176F0B"/>
                  </a:solidFill>
                </a:rPr>
                <a:t>Popular Classroom</a:t>
              </a:r>
            </a:p>
            <a:p>
              <a:pPr marL="0" lvl="0" indent="0" algn="ctr" defTabSz="711200">
                <a:lnSpc>
                  <a:spcPct val="90000"/>
                </a:lnSpc>
                <a:spcBef>
                  <a:spcPct val="0"/>
                </a:spcBef>
                <a:spcAft>
                  <a:spcPct val="35000"/>
                </a:spcAft>
                <a:buNone/>
              </a:pPr>
              <a:r>
                <a:rPr lang="en-US" b="1" kern="1200" dirty="0">
                  <a:solidFill>
                    <a:srgbClr val="176F0B"/>
                  </a:solidFill>
                </a:rPr>
                <a:t> Technology</a:t>
              </a:r>
            </a:p>
            <a:p>
              <a:pPr marL="0" lvl="0" indent="0" algn="ctr" defTabSz="711200">
                <a:lnSpc>
                  <a:spcPct val="90000"/>
                </a:lnSpc>
                <a:spcBef>
                  <a:spcPct val="0"/>
                </a:spcBef>
                <a:spcAft>
                  <a:spcPct val="35000"/>
                </a:spcAft>
                <a:buNone/>
              </a:pPr>
              <a:r>
                <a:rPr lang="en-US" sz="1600" kern="1200" dirty="0">
                  <a:solidFill>
                    <a:srgbClr val="FFC000"/>
                  </a:solidFill>
                </a:rPr>
                <a:t> Presentation Tools </a:t>
              </a:r>
            </a:p>
            <a:p>
              <a:pPr marL="0" lvl="0" indent="0" algn="ctr" defTabSz="711200">
                <a:lnSpc>
                  <a:spcPct val="90000"/>
                </a:lnSpc>
                <a:spcBef>
                  <a:spcPct val="0"/>
                </a:spcBef>
                <a:spcAft>
                  <a:spcPct val="35000"/>
                </a:spcAft>
                <a:buNone/>
              </a:pPr>
              <a:r>
                <a:rPr lang="en-US" sz="1400" kern="1200" dirty="0"/>
                <a:t>Internet Videos </a:t>
              </a:r>
            </a:p>
            <a:p>
              <a:pPr marL="0" lvl="0" indent="0" algn="ctr" defTabSz="711200">
                <a:lnSpc>
                  <a:spcPct val="90000"/>
                </a:lnSpc>
                <a:spcBef>
                  <a:spcPct val="0"/>
                </a:spcBef>
                <a:spcAft>
                  <a:spcPct val="35000"/>
                </a:spcAft>
                <a:buNone/>
              </a:pPr>
              <a:r>
                <a:rPr lang="en-US" sz="1400" kern="1200" dirty="0"/>
                <a:t>QR Codes</a:t>
              </a:r>
            </a:p>
            <a:p>
              <a:pPr marL="0" lvl="0" indent="0" algn="ctr" defTabSz="711200">
                <a:lnSpc>
                  <a:spcPct val="90000"/>
                </a:lnSpc>
                <a:spcBef>
                  <a:spcPct val="0"/>
                </a:spcBef>
                <a:spcAft>
                  <a:spcPct val="35000"/>
                </a:spcAft>
                <a:buNone/>
              </a:pPr>
              <a:r>
                <a:rPr lang="en-US" sz="1400" kern="1200" dirty="0"/>
                <a:t>Promethean Boards </a:t>
              </a:r>
            </a:p>
            <a:p>
              <a:pPr marL="0" lvl="0" indent="0" algn="ctr" defTabSz="711200">
                <a:lnSpc>
                  <a:spcPct val="90000"/>
                </a:lnSpc>
                <a:spcBef>
                  <a:spcPct val="0"/>
                </a:spcBef>
                <a:spcAft>
                  <a:spcPct val="35000"/>
                </a:spcAft>
                <a:buNone/>
              </a:pPr>
              <a:r>
                <a:rPr lang="en-US" sz="1400" kern="1200" dirty="0"/>
                <a:t>PowerPoint Presentations </a:t>
              </a:r>
            </a:p>
          </p:txBody>
        </p:sp>
      </p:grpSp>
      <p:sp>
        <p:nvSpPr>
          <p:cNvPr id="14" name="TextBox 13">
            <a:extLst>
              <a:ext uri="{FF2B5EF4-FFF2-40B4-BE49-F238E27FC236}">
                <a16:creationId xmlns:a16="http://schemas.microsoft.com/office/drawing/2014/main" id="{CE98F635-A6C9-4BF8-A6CE-B6BA46BC4781}"/>
              </a:ext>
            </a:extLst>
          </p:cNvPr>
          <p:cNvSpPr txBox="1"/>
          <p:nvPr/>
        </p:nvSpPr>
        <p:spPr>
          <a:xfrm>
            <a:off x="357753" y="1009471"/>
            <a:ext cx="8458200" cy="1200329"/>
          </a:xfrm>
          <a:prstGeom prst="rect">
            <a:avLst/>
          </a:prstGeom>
          <a:noFill/>
        </p:spPr>
        <p:txBody>
          <a:bodyPr wrap="square" rtlCol="0">
            <a:spAutoFit/>
          </a:bodyPr>
          <a:lstStyle/>
          <a:p>
            <a:pPr algn="ctr"/>
            <a:r>
              <a:rPr lang="en-US" dirty="0"/>
              <a:t>A central focus of UDL is to promote the development of new curricular materials and learning technologies that are flexible enough to accommodate the unique learning styles of a wide range of individuals, including children with disabilities. (Strobel, 2007)</a:t>
            </a:r>
          </a:p>
        </p:txBody>
      </p:sp>
    </p:spTree>
    <p:extLst>
      <p:ext uri="{BB962C8B-B14F-4D97-AF65-F5344CB8AC3E}">
        <p14:creationId xmlns:p14="http://schemas.microsoft.com/office/powerpoint/2010/main" val="4237201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82D4B4-1777-49E8-B6A4-DB1C2C3EC128}"/>
              </a:ext>
            </a:extLst>
          </p:cNvPr>
          <p:cNvSpPr>
            <a:spLocks noGrp="1"/>
          </p:cNvSpPr>
          <p:nvPr>
            <p:ph type="subTitle" idx="1"/>
          </p:nvPr>
        </p:nvSpPr>
        <p:spPr>
          <a:xfrm>
            <a:off x="5290731" y="2057400"/>
            <a:ext cx="3501879" cy="2438400"/>
          </a:xfrm>
        </p:spPr>
        <p:txBody>
          <a:bodyPr>
            <a:normAutofit/>
          </a:bodyPr>
          <a:lstStyle/>
          <a:p>
            <a:r>
              <a:rPr lang="en-US" sz="2000" dirty="0"/>
              <a:t>A term used to describe any device or service that increases, maintains, or improves the functional performance of an individual with a disability. </a:t>
            </a:r>
          </a:p>
          <a:p>
            <a:endParaRPr lang="en-US" sz="1400" dirty="0"/>
          </a:p>
        </p:txBody>
      </p:sp>
      <p:grpSp>
        <p:nvGrpSpPr>
          <p:cNvPr id="10" name="Group 9">
            <a:extLst>
              <a:ext uri="{FF2B5EF4-FFF2-40B4-BE49-F238E27FC236}">
                <a16:creationId xmlns:a16="http://schemas.microsoft.com/office/drawing/2014/main" id="{30F7494C-E63B-4C22-8420-927FD4F25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7" y="482171"/>
            <a:ext cx="4578249" cy="5149101"/>
            <a:chOff x="632237" y="482171"/>
            <a:chExt cx="6104331" cy="5149101"/>
          </a:xfrm>
        </p:grpSpPr>
        <p:sp>
          <p:nvSpPr>
            <p:cNvPr id="11" name="Rectangle 10">
              <a:extLst>
                <a:ext uri="{FF2B5EF4-FFF2-40B4-BE49-F238E27FC236}">
                  <a16:creationId xmlns:a16="http://schemas.microsoft.com/office/drawing/2014/main" id="{82DB3209-1427-42AA-BFEE-55D8D0961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8C3759-8B60-4DB8-B057-09CB00FF6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059987A-C851-4E41-B816-478F98765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1766" y="977099"/>
            <a:ext cx="3857927" cy="4137268"/>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at is Assistive Technology">
            <a:extLst>
              <a:ext uri="{FF2B5EF4-FFF2-40B4-BE49-F238E27FC236}">
                <a16:creationId xmlns:a16="http://schemas.microsoft.com/office/drawing/2014/main" id="{73264A9E-1DC7-4A9B-A06A-B151A17F8718}"/>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831767" y="977099"/>
            <a:ext cx="3857926" cy="4137268"/>
          </a:xfrm>
          <a:prstGeom prst="rect">
            <a:avLst/>
          </a:prstGeom>
          <a:noFill/>
        </p:spPr>
      </p:pic>
      <p:sp>
        <p:nvSpPr>
          <p:cNvPr id="6" name="Rectangle 5">
            <a:extLst>
              <a:ext uri="{FF2B5EF4-FFF2-40B4-BE49-F238E27FC236}">
                <a16:creationId xmlns:a16="http://schemas.microsoft.com/office/drawing/2014/main" id="{9F3D6E87-8301-4789-A058-C6621306401F}"/>
              </a:ext>
            </a:extLst>
          </p:cNvPr>
          <p:cNvSpPr/>
          <p:nvPr/>
        </p:nvSpPr>
        <p:spPr>
          <a:xfrm>
            <a:off x="5085009" y="977099"/>
            <a:ext cx="3913321" cy="553998"/>
          </a:xfrm>
          <a:prstGeom prst="rect">
            <a:avLst/>
          </a:prstGeom>
        </p:spPr>
        <p:txBody>
          <a:bodyPr wrap="square">
            <a:spAutoFit/>
          </a:bodyPr>
          <a:lstStyle/>
          <a:p>
            <a:pPr algn="ctr"/>
            <a:r>
              <a:rPr lang="en-US" sz="3000" dirty="0">
                <a:solidFill>
                  <a:schemeClr val="accent1"/>
                </a:solidFill>
              </a:rPr>
              <a:t>Assistive Technology </a:t>
            </a:r>
          </a:p>
        </p:txBody>
      </p:sp>
    </p:spTree>
    <p:extLst>
      <p:ext uri="{BB962C8B-B14F-4D97-AF65-F5344CB8AC3E}">
        <p14:creationId xmlns:p14="http://schemas.microsoft.com/office/powerpoint/2010/main" val="754957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6EBD0-254E-4AC0-8AFB-5A68AEF062B2}"/>
              </a:ext>
            </a:extLst>
          </p:cNvPr>
          <p:cNvSpPr>
            <a:spLocks noGrp="1"/>
          </p:cNvSpPr>
          <p:nvPr>
            <p:ph type="ctrTitle"/>
          </p:nvPr>
        </p:nvSpPr>
        <p:spPr>
          <a:xfrm>
            <a:off x="1443491" y="381001"/>
            <a:ext cx="6251304" cy="1427120"/>
          </a:xfrm>
        </p:spPr>
        <p:txBody>
          <a:bodyPr>
            <a:normAutofit fontScale="90000"/>
          </a:bodyPr>
          <a:lstStyle/>
          <a:p>
            <a:r>
              <a:rPr lang="en-US" dirty="0"/>
              <a:t>Discussion Question #2 </a:t>
            </a:r>
          </a:p>
        </p:txBody>
      </p:sp>
      <p:sp>
        <p:nvSpPr>
          <p:cNvPr id="3" name="Subtitle 2">
            <a:extLst>
              <a:ext uri="{FF2B5EF4-FFF2-40B4-BE49-F238E27FC236}">
                <a16:creationId xmlns:a16="http://schemas.microsoft.com/office/drawing/2014/main" id="{617AC002-CAC4-447C-81D2-D598E0794646}"/>
              </a:ext>
            </a:extLst>
          </p:cNvPr>
          <p:cNvSpPr>
            <a:spLocks noGrp="1"/>
          </p:cNvSpPr>
          <p:nvPr>
            <p:ph type="subTitle" idx="1"/>
          </p:nvPr>
        </p:nvSpPr>
        <p:spPr>
          <a:xfrm>
            <a:off x="1443491" y="2904530"/>
            <a:ext cx="6403657" cy="3124200"/>
          </a:xfrm>
          <a:ln w="57150">
            <a:solidFill>
              <a:schemeClr val="accent1"/>
            </a:solidFill>
          </a:ln>
        </p:spPr>
        <p:txBody>
          <a:bodyPr>
            <a:normAutofit fontScale="25000" lnSpcReduction="20000"/>
          </a:bodyPr>
          <a:lstStyle/>
          <a:p>
            <a:pPr algn="l"/>
            <a:r>
              <a:rPr lang="en-US" sz="7200" dirty="0"/>
              <a:t>Answer:</a:t>
            </a:r>
          </a:p>
          <a:p>
            <a:pPr marL="857250" indent="-857250" algn="l">
              <a:buFont typeface="Arial" panose="020B0604020202020204" pitchFamily="34" charset="0"/>
              <a:buChar char="•"/>
            </a:pPr>
            <a:r>
              <a:rPr lang="en-US" sz="7200" b="1" dirty="0"/>
              <a:t>Multiple Means of Representation </a:t>
            </a:r>
            <a:r>
              <a:rPr lang="en-US" sz="7200" dirty="0"/>
              <a:t>- PowerPoint, Oral Discussion, Video with Closed Captions</a:t>
            </a:r>
          </a:p>
          <a:p>
            <a:pPr marL="857250" indent="-857250" algn="l">
              <a:buFont typeface="Arial" panose="020B0604020202020204" pitchFamily="34" charset="0"/>
              <a:buChar char="•"/>
            </a:pPr>
            <a:r>
              <a:rPr lang="en-US" sz="7200" b="1" dirty="0"/>
              <a:t>Multiple Means of Engagement- </a:t>
            </a:r>
            <a:r>
              <a:rPr lang="en-US" sz="7200" dirty="0"/>
              <a:t>Poll Everywhere, Small Break Out Groups, and QR code for accessibility.</a:t>
            </a:r>
          </a:p>
          <a:p>
            <a:pPr marL="857250" indent="-857250" algn="l">
              <a:buFont typeface="Arial" panose="020B0604020202020204" pitchFamily="34" charset="0"/>
              <a:buChar char="•"/>
            </a:pPr>
            <a:r>
              <a:rPr lang="en-US" sz="7200" b="1" dirty="0"/>
              <a:t>Multiple Means of Expression- </a:t>
            </a:r>
            <a:r>
              <a:rPr lang="en-US" sz="7200" dirty="0"/>
              <a:t>Provided choice for Autonomy with the activity ( Write and/or Orally Discuss)</a:t>
            </a:r>
          </a:p>
          <a:p>
            <a:endParaRPr lang="en-US" dirty="0"/>
          </a:p>
        </p:txBody>
      </p:sp>
      <p:sp>
        <p:nvSpPr>
          <p:cNvPr id="4" name="TextBox 3">
            <a:extLst>
              <a:ext uri="{FF2B5EF4-FFF2-40B4-BE49-F238E27FC236}">
                <a16:creationId xmlns:a16="http://schemas.microsoft.com/office/drawing/2014/main" id="{06D44292-A9FD-427E-93FD-D68EF9EF6947}"/>
              </a:ext>
            </a:extLst>
          </p:cNvPr>
          <p:cNvSpPr txBox="1"/>
          <p:nvPr/>
        </p:nvSpPr>
        <p:spPr>
          <a:xfrm>
            <a:off x="1295400" y="1981200"/>
            <a:ext cx="6399395" cy="923330"/>
          </a:xfrm>
          <a:prstGeom prst="rect">
            <a:avLst/>
          </a:prstGeom>
          <a:noFill/>
        </p:spPr>
        <p:txBody>
          <a:bodyPr wrap="square" rtlCol="0">
            <a:spAutoFit/>
          </a:bodyPr>
          <a:lstStyle/>
          <a:p>
            <a:pPr algn="ctr"/>
            <a:r>
              <a:rPr lang="en-US" dirty="0"/>
              <a:t>What UDL strategies did you experience as a learner during this professional development? </a:t>
            </a:r>
          </a:p>
          <a:p>
            <a:endParaRPr lang="en-US" dirty="0"/>
          </a:p>
        </p:txBody>
      </p:sp>
    </p:spTree>
    <p:extLst>
      <p:ext uri="{BB962C8B-B14F-4D97-AF65-F5344CB8AC3E}">
        <p14:creationId xmlns:p14="http://schemas.microsoft.com/office/powerpoint/2010/main" val="71187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9849-5FDF-43C6-BEC3-2FF221BCCA59}"/>
              </a:ext>
            </a:extLst>
          </p:cNvPr>
          <p:cNvSpPr>
            <a:spLocks noGrp="1"/>
          </p:cNvSpPr>
          <p:nvPr>
            <p:ph type="title"/>
          </p:nvPr>
        </p:nvSpPr>
        <p:spPr>
          <a:xfrm>
            <a:off x="1443490" y="228600"/>
            <a:ext cx="6251303" cy="1049235"/>
          </a:xfrm>
        </p:spPr>
        <p:txBody>
          <a:bodyPr>
            <a:normAutofit/>
          </a:bodyPr>
          <a:lstStyle/>
          <a:p>
            <a:r>
              <a:rPr lang="en-US" sz="4000" dirty="0"/>
              <a:t>End of Session </a:t>
            </a:r>
          </a:p>
        </p:txBody>
      </p:sp>
      <p:sp>
        <p:nvSpPr>
          <p:cNvPr id="3" name="Content Placeholder 2">
            <a:extLst>
              <a:ext uri="{FF2B5EF4-FFF2-40B4-BE49-F238E27FC236}">
                <a16:creationId xmlns:a16="http://schemas.microsoft.com/office/drawing/2014/main" id="{9938424B-BE8D-4324-9390-A7831650B763}"/>
              </a:ext>
            </a:extLst>
          </p:cNvPr>
          <p:cNvSpPr>
            <a:spLocks noGrp="1"/>
          </p:cNvSpPr>
          <p:nvPr>
            <p:ph idx="1"/>
          </p:nvPr>
        </p:nvSpPr>
        <p:spPr>
          <a:xfrm>
            <a:off x="1443491" y="1447801"/>
            <a:ext cx="6251303" cy="4018546"/>
          </a:xfrm>
        </p:spPr>
        <p:txBody>
          <a:bodyPr>
            <a:normAutofit fontScale="92500" lnSpcReduction="20000"/>
          </a:bodyPr>
          <a:lstStyle/>
          <a:p>
            <a:pPr marL="0" indent="0">
              <a:buNone/>
            </a:pPr>
            <a:r>
              <a:rPr lang="en-US" sz="2200" dirty="0"/>
              <a:t>Evaluations</a:t>
            </a:r>
          </a:p>
          <a:p>
            <a:pPr marL="0" indent="0">
              <a:buNone/>
            </a:pPr>
            <a:r>
              <a:rPr lang="en-US" sz="2200" dirty="0"/>
              <a:t>Do NOW – Qualtrics Survey (PD Feedback for SEALED Presenters)</a:t>
            </a:r>
          </a:p>
          <a:p>
            <a:r>
              <a:rPr lang="en-US" sz="2200" dirty="0"/>
              <a:t>Click on the link within the Zoom chat for this session to complete the evaluation</a:t>
            </a:r>
          </a:p>
          <a:p>
            <a:pPr marL="0" indent="0">
              <a:buNone/>
            </a:pPr>
            <a:r>
              <a:rPr lang="en-US" sz="2200" dirty="0"/>
              <a:t>Do LATER - MDCPS My Learning Plan Evaluation</a:t>
            </a:r>
          </a:p>
          <a:p>
            <a:r>
              <a:rPr lang="en-US" sz="2200" dirty="0"/>
              <a:t>Once your attendance has been confirmed and registration information submitted to the M-DCPS Office of Professional Development and Evaluation, this session will appear on your MLP (this will take a few weeks).</a:t>
            </a:r>
          </a:p>
          <a:p>
            <a:pPr marL="0" indent="0">
              <a:buNone/>
            </a:pPr>
            <a:endParaRPr lang="en-US" dirty="0"/>
          </a:p>
        </p:txBody>
      </p:sp>
    </p:spTree>
    <p:extLst>
      <p:ext uri="{BB962C8B-B14F-4D97-AF65-F5344CB8AC3E}">
        <p14:creationId xmlns:p14="http://schemas.microsoft.com/office/powerpoint/2010/main" val="2661503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251303" cy="482705"/>
          </a:xfrm>
        </p:spPr>
        <p:txBody>
          <a:bodyPr>
            <a:normAutofit fontScale="90000"/>
          </a:bodyPr>
          <a:lstStyle/>
          <a:p>
            <a:r>
              <a:rPr lang="en-US" dirty="0" err="1"/>
              <a:t>Udl</a:t>
            </a:r>
            <a:r>
              <a:rPr lang="en-US" dirty="0"/>
              <a:t> Resources</a:t>
            </a:r>
          </a:p>
        </p:txBody>
      </p:sp>
      <p:sp>
        <p:nvSpPr>
          <p:cNvPr id="3" name="Content Placeholder 2"/>
          <p:cNvSpPr>
            <a:spLocks noGrp="1"/>
          </p:cNvSpPr>
          <p:nvPr>
            <p:ph idx="1"/>
          </p:nvPr>
        </p:nvSpPr>
        <p:spPr>
          <a:xfrm>
            <a:off x="266326" y="660610"/>
            <a:ext cx="8611348" cy="5054390"/>
          </a:xfrm>
        </p:spPr>
        <p:txBody>
          <a:bodyPr/>
          <a:lstStyle/>
          <a:p>
            <a:r>
              <a:rPr lang="en-US" dirty="0">
                <a:hlinkClick r:id="rId3"/>
              </a:rPr>
              <a:t>http://castprofessionallearning.org/free-udl-resources-and-tips/</a:t>
            </a:r>
            <a:endParaRPr lang="en-US" dirty="0"/>
          </a:p>
          <a:p>
            <a:r>
              <a:rPr lang="en-US" dirty="0">
                <a:hlinkClick r:id="rId4" action="ppaction://hlinkfile"/>
              </a:rPr>
              <a:t>file:///C:/Users/richa/OneDrive/Desktop/UDL%20Article%201.pdf</a:t>
            </a:r>
            <a:r>
              <a:rPr lang="en-US" dirty="0"/>
              <a:t> </a:t>
            </a:r>
          </a:p>
          <a:p>
            <a:r>
              <a:rPr lang="en-US" dirty="0">
                <a:hlinkClick r:id="rId5" action="ppaction://hlinkfile"/>
              </a:rPr>
              <a:t>file:///C:/Users/richa/OneDrive/Desktop/UDL%20Article%202.pdf</a:t>
            </a:r>
            <a:r>
              <a:rPr lang="en-US" dirty="0"/>
              <a:t> </a:t>
            </a:r>
          </a:p>
          <a:p>
            <a:r>
              <a:rPr lang="en-US" dirty="0">
                <a:hlinkClick r:id="rId6" action="ppaction://hlinkfile"/>
              </a:rPr>
              <a:t>file:///C:/Users/richa/OneDrive/Desktop/UDL%20Article%203.pdf</a:t>
            </a:r>
            <a:r>
              <a:rPr lang="en-US" dirty="0"/>
              <a:t> </a:t>
            </a:r>
          </a:p>
          <a:p>
            <a:r>
              <a:rPr lang="en-US" dirty="0">
                <a:hlinkClick r:id="rId7" action="ppaction://hlinkfile"/>
              </a:rPr>
              <a:t>file:///C:/Users/richa/OneDrive/Desktop/UDL%20Article%204.pdf</a:t>
            </a:r>
            <a:r>
              <a:rPr lang="en-US" dirty="0"/>
              <a:t> </a:t>
            </a:r>
          </a:p>
          <a:p>
            <a:r>
              <a:rPr lang="en-US" dirty="0">
                <a:hlinkClick r:id="rId8"/>
              </a:rPr>
              <a:t>https://sites.google.com/site/udlguidelinesexamples/</a:t>
            </a:r>
            <a:endParaRPr lang="en-US" dirty="0"/>
          </a:p>
          <a:p>
            <a:r>
              <a:rPr lang="en-US" dirty="0">
                <a:hlinkClick r:id="rId9"/>
              </a:rPr>
              <a:t>https://www.theudlproject.com/udl-tools---all-grades.html</a:t>
            </a:r>
            <a:endParaRPr lang="en-US" dirty="0"/>
          </a:p>
          <a:p>
            <a:r>
              <a:rPr lang="en-US" dirty="0">
                <a:hlinkClick r:id="rId8"/>
              </a:rPr>
              <a:t>https://sites.google.com/site/udlguidelinesexamples/</a:t>
            </a:r>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Udl</a:t>
            </a:r>
            <a:r>
              <a:rPr lang="en-US" dirty="0"/>
              <a:t> examples for lesson planning</a:t>
            </a:r>
          </a:p>
        </p:txBody>
      </p:sp>
      <p:sp>
        <p:nvSpPr>
          <p:cNvPr id="3" name="Content Placeholder 2"/>
          <p:cNvSpPr>
            <a:spLocks noGrp="1"/>
          </p:cNvSpPr>
          <p:nvPr>
            <p:ph idx="1"/>
          </p:nvPr>
        </p:nvSpPr>
        <p:spPr/>
        <p:txBody>
          <a:bodyPr/>
          <a:lstStyle/>
          <a:p>
            <a:pPr marL="0" indent="0">
              <a:buNone/>
            </a:pPr>
            <a:r>
              <a:rPr lang="en-US" dirty="0"/>
              <a:t>Sample lesson plan template and examples: </a:t>
            </a:r>
          </a:p>
          <a:p>
            <a:r>
              <a:rPr lang="en-US" dirty="0">
                <a:hlinkClick r:id="rId3"/>
              </a:rPr>
              <a:t>http://www.udlcenter.org/aboutudl/udlguidelines/principle1</a:t>
            </a:r>
            <a:endParaRPr lang="en-US" dirty="0"/>
          </a:p>
          <a:p>
            <a:r>
              <a:rPr lang="en-US" dirty="0">
                <a:hlinkClick r:id="rId4"/>
              </a:rPr>
              <a:t>http://www.udlcenter.org/aboutudl/udlguidelines/principle3</a:t>
            </a:r>
            <a:endParaRPr lang="en-US" dirty="0"/>
          </a:p>
          <a:p>
            <a:r>
              <a:rPr lang="en-US" dirty="0">
                <a:hlinkClick r:id="rId5"/>
              </a:rPr>
              <a:t>http://www.udlcenter.org/aboutudl/udlguidelines/principle2</a:t>
            </a: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E3B19B-E751-4BA9-8C85-5D6918567B59}"/>
              </a:ext>
            </a:extLst>
          </p:cNvPr>
          <p:cNvSpPr txBox="1"/>
          <p:nvPr/>
        </p:nvSpPr>
        <p:spPr>
          <a:xfrm>
            <a:off x="990600" y="207791"/>
            <a:ext cx="7162800" cy="707886"/>
          </a:xfrm>
          <a:prstGeom prst="rect">
            <a:avLst/>
          </a:prstGeom>
          <a:noFill/>
        </p:spPr>
        <p:txBody>
          <a:bodyPr wrap="square" rtlCol="0">
            <a:spAutoFit/>
          </a:bodyPr>
          <a:lstStyle/>
          <a:p>
            <a:pPr algn="ctr"/>
            <a:r>
              <a:rPr lang="en-US" sz="4000" dirty="0">
                <a:solidFill>
                  <a:schemeClr val="accent1"/>
                </a:solidFill>
              </a:rPr>
              <a:t>REFERENCES</a:t>
            </a:r>
          </a:p>
        </p:txBody>
      </p:sp>
      <p:sp>
        <p:nvSpPr>
          <p:cNvPr id="3" name="TextBox 2">
            <a:extLst>
              <a:ext uri="{FF2B5EF4-FFF2-40B4-BE49-F238E27FC236}">
                <a16:creationId xmlns:a16="http://schemas.microsoft.com/office/drawing/2014/main" id="{E48860EB-7D9F-40D4-B362-0E7ED14B0B68}"/>
              </a:ext>
            </a:extLst>
          </p:cNvPr>
          <p:cNvSpPr txBox="1"/>
          <p:nvPr/>
        </p:nvSpPr>
        <p:spPr>
          <a:xfrm>
            <a:off x="304800" y="1012954"/>
            <a:ext cx="8534400" cy="4832092"/>
          </a:xfrm>
          <a:prstGeom prst="rect">
            <a:avLst/>
          </a:prstGeom>
          <a:noFill/>
          <a:ln w="57150">
            <a:solidFill>
              <a:schemeClr val="accent1"/>
            </a:solidFill>
          </a:ln>
        </p:spPr>
        <p:txBody>
          <a:bodyPr wrap="square" rtlCol="0">
            <a:spAutoFit/>
          </a:bodyPr>
          <a:lstStyle/>
          <a:p>
            <a:r>
              <a:rPr lang="en-US" sz="1400" dirty="0">
                <a:latin typeface="Times New Roman" panose="02020603050405020304" pitchFamily="18" charset="0"/>
                <a:cs typeface="Times New Roman" panose="02020603050405020304" pitchFamily="18" charset="0"/>
              </a:rPr>
              <a:t>Strobel, W., Arthanat, S., Bauer, S., &amp; Flag, J. (2007). Universal design for learning:     </a:t>
            </a:r>
          </a:p>
          <a:p>
            <a:r>
              <a:rPr lang="en-US" sz="1400" i="1" dirty="0">
                <a:latin typeface="Times New Roman" panose="02020603050405020304" pitchFamily="18" charset="0"/>
                <a:cs typeface="Times New Roman" panose="02020603050405020304" pitchFamily="18" charset="0"/>
              </a:rPr>
              <a:t>          Critical Need Areas for People with Learning Disabilities. Rehabilitation </a:t>
            </a:r>
          </a:p>
          <a:p>
            <a:r>
              <a:rPr lang="en-US" sz="1400" i="1" dirty="0">
                <a:latin typeface="Times New Roman" panose="02020603050405020304" pitchFamily="18" charset="0"/>
                <a:cs typeface="Times New Roman" panose="02020603050405020304" pitchFamily="18" charset="0"/>
              </a:rPr>
              <a:t>          Engineering Research Center on Technology Transfer</a:t>
            </a:r>
            <a:r>
              <a:rPr lang="en-US" sz="1400" dirty="0">
                <a:latin typeface="Times New Roman" panose="02020603050405020304" pitchFamily="18" charset="0"/>
                <a:cs typeface="Times New Roman" panose="02020603050405020304" pitchFamily="18" charset="0"/>
              </a:rPr>
              <a:t>, 81-98.</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An Evmenova, A. (2018). </a:t>
            </a:r>
            <a:r>
              <a:rPr lang="en-US" sz="1400" i="1" dirty="0">
                <a:latin typeface="Times New Roman" panose="02020603050405020304" pitchFamily="18" charset="0"/>
                <a:cs typeface="Times New Roman" panose="02020603050405020304" pitchFamily="18" charset="0"/>
              </a:rPr>
              <a:t>Preparing teachers to use universal design for learning     </a:t>
            </a:r>
          </a:p>
          <a:p>
            <a:r>
              <a:rPr lang="en-US" sz="1400" i="1" dirty="0">
                <a:latin typeface="Times New Roman" panose="02020603050405020304" pitchFamily="18" charset="0"/>
                <a:cs typeface="Times New Roman" panose="02020603050405020304" pitchFamily="18" charset="0"/>
              </a:rPr>
              <a:t>          to support diverse learners </a:t>
            </a:r>
            <a:r>
              <a:rPr lang="en-US" sz="1400" dirty="0">
                <a:latin typeface="Times New Roman" panose="02020603050405020304" pitchFamily="18" charset="0"/>
                <a:cs typeface="Times New Roman" panose="02020603050405020304" pitchFamily="18" charset="0"/>
              </a:rPr>
              <a:t>. Journal of Online Learning Research 4 (2), </a:t>
            </a:r>
          </a:p>
          <a:p>
            <a:r>
              <a:rPr lang="en-US" sz="1400" dirty="0">
                <a:latin typeface="Times New Roman" panose="02020603050405020304" pitchFamily="18" charset="0"/>
                <a:cs typeface="Times New Roman" panose="02020603050405020304" pitchFamily="18" charset="0"/>
              </a:rPr>
              <a:t>          147-171.</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Marino, M. T., Israel, M., Beecher, C. C., &amp; Basham, J. D. (2012). </a:t>
            </a:r>
            <a:r>
              <a:rPr lang="en-US" sz="1400" i="1" dirty="0">
                <a:latin typeface="Times New Roman" panose="02020603050405020304" pitchFamily="18" charset="0"/>
                <a:cs typeface="Times New Roman" panose="02020603050405020304" pitchFamily="18" charset="0"/>
              </a:rPr>
              <a:t>Students’ and  </a:t>
            </a:r>
          </a:p>
          <a:p>
            <a:r>
              <a:rPr lang="en-US" sz="1400" i="1" dirty="0">
                <a:latin typeface="Times New Roman" panose="02020603050405020304" pitchFamily="18" charset="0"/>
                <a:cs typeface="Times New Roman" panose="02020603050405020304" pitchFamily="18" charset="0"/>
              </a:rPr>
              <a:t>           teachers’ perceptions of  using video games to enhance science </a:t>
            </a:r>
          </a:p>
          <a:p>
            <a:r>
              <a:rPr lang="en-US" sz="1400" i="1" dirty="0">
                <a:latin typeface="Times New Roman" panose="02020603050405020304" pitchFamily="18" charset="0"/>
                <a:cs typeface="Times New Roman" panose="02020603050405020304" pitchFamily="18" charset="0"/>
              </a:rPr>
              <a:t>           instruction. Journal of Science Education and Technology</a:t>
            </a:r>
            <a:r>
              <a:rPr lang="en-US" sz="1400" dirty="0">
                <a:latin typeface="Times New Roman" panose="02020603050405020304" pitchFamily="18" charset="0"/>
                <a:cs typeface="Times New Roman" panose="02020603050405020304" pitchFamily="18" charset="0"/>
              </a:rPr>
              <a:t>. Advance online </a:t>
            </a:r>
          </a:p>
          <a:p>
            <a:r>
              <a:rPr lang="en-US" sz="1400" dirty="0">
                <a:latin typeface="Times New Roman" panose="02020603050405020304" pitchFamily="18" charset="0"/>
                <a:cs typeface="Times New Roman" panose="02020603050405020304" pitchFamily="18" charset="0"/>
              </a:rPr>
              <a:t>           publication. doi:10.1007/ s10956-012-9421- 9   </a:t>
            </a:r>
          </a:p>
          <a:p>
            <a:endParaRPr lang="en-US" sz="1400" dirty="0">
              <a:latin typeface="Times New Roman" panose="02020603050405020304" pitchFamily="18" charset="0"/>
              <a:cs typeface="Times New Roman" panose="02020603050405020304" pitchFamily="18" charset="0"/>
            </a:endParaRPr>
          </a:p>
          <a:p>
            <a:r>
              <a:rPr lang="en-US" sz="1400" i="1" dirty="0">
                <a:latin typeface="Times New Roman" panose="02020603050405020304" pitchFamily="18" charset="0"/>
                <a:cs typeface="Times New Roman" panose="02020603050405020304" pitchFamily="18" charset="0"/>
              </a:rPr>
              <a:t>Every Student Succeeds Act (ESSA). (2015). </a:t>
            </a:r>
            <a:r>
              <a:rPr lang="en-US"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U.S. Department of Education. Retrieved July 14, 2020, from https://www.ed.gov/essa?src=rn</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Pianta</a:t>
            </a:r>
            <a:r>
              <a:rPr lang="en-US" sz="1400" dirty="0">
                <a:latin typeface="Times New Roman" panose="02020603050405020304" pitchFamily="18" charset="0"/>
                <a:cs typeface="Times New Roman" panose="02020603050405020304" pitchFamily="18" charset="0"/>
              </a:rPr>
              <a:t>, R. C., Hamre, B. K., and Allen, J. P. Teacher-student relationships and engagement: Conceptualizing,   </a:t>
            </a:r>
          </a:p>
          <a:p>
            <a:r>
              <a:rPr lang="en-US" sz="1400" dirty="0">
                <a:latin typeface="Times New Roman" panose="02020603050405020304" pitchFamily="18" charset="0"/>
                <a:cs typeface="Times New Roman" panose="02020603050405020304" pitchFamily="18" charset="0"/>
              </a:rPr>
              <a:t>           measuring, and improving the capacity of classroom interactions. In S. Christenson, A. </a:t>
            </a:r>
            <a:r>
              <a:rPr lang="en-US" sz="1400" dirty="0" err="1">
                <a:latin typeface="Times New Roman" panose="02020603050405020304" pitchFamily="18" charset="0"/>
                <a:cs typeface="Times New Roman" panose="02020603050405020304" pitchFamily="18" charset="0"/>
              </a:rPr>
              <a:t>Reschly</a:t>
            </a:r>
            <a:r>
              <a:rPr lang="en-US" sz="1400" dirty="0">
                <a:latin typeface="Times New Roman" panose="02020603050405020304" pitchFamily="18" charset="0"/>
                <a:cs typeface="Times New Roman" panose="02020603050405020304" pitchFamily="18" charset="0"/>
              </a:rPr>
              <a:t>, and C. Wylie    </a:t>
            </a:r>
          </a:p>
          <a:p>
            <a:r>
              <a:rPr lang="en-US" sz="1400" dirty="0">
                <a:latin typeface="Times New Roman" panose="02020603050405020304" pitchFamily="18" charset="0"/>
                <a:cs typeface="Times New Roman" panose="02020603050405020304" pitchFamily="18" charset="0"/>
              </a:rPr>
              <a:t>           (Eds.). </a:t>
            </a:r>
            <a:r>
              <a:rPr lang="en-US" sz="1400" i="1" dirty="0">
                <a:latin typeface="Times New Roman" panose="02020603050405020304" pitchFamily="18" charset="0"/>
                <a:cs typeface="Times New Roman" panose="02020603050405020304" pitchFamily="18" charset="0"/>
              </a:rPr>
              <a:t>Handbook of Research on Student Engagement. </a:t>
            </a:r>
            <a:r>
              <a:rPr lang="en-US" sz="1400" dirty="0">
                <a:latin typeface="Times New Roman" panose="02020603050405020304" pitchFamily="18" charset="0"/>
                <a:cs typeface="Times New Roman" panose="02020603050405020304" pitchFamily="18" charset="0"/>
              </a:rPr>
              <a:t>Springer, New York, 2012, 365-386.</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Sharan, S. Student engagement in learning. In </a:t>
            </a:r>
            <a:r>
              <a:rPr lang="en-US" sz="1400" dirty="0" err="1">
                <a:latin typeface="Times New Roman" panose="02020603050405020304" pitchFamily="18" charset="0"/>
                <a:cs typeface="Times New Roman" panose="02020603050405020304" pitchFamily="18" charset="0"/>
              </a:rPr>
              <a:t>S.Sharan</a:t>
            </a:r>
            <a:r>
              <a:rPr lang="en-US" sz="1400" dirty="0">
                <a:latin typeface="Times New Roman" panose="02020603050405020304" pitchFamily="18" charset="0"/>
                <a:cs typeface="Times New Roman" panose="02020603050405020304" pitchFamily="18" charset="0"/>
              </a:rPr>
              <a:t>, and I. Tan (Eds.) </a:t>
            </a:r>
            <a:r>
              <a:rPr lang="en-US" sz="1400" i="1" dirty="0">
                <a:latin typeface="Times New Roman" panose="02020603050405020304" pitchFamily="18" charset="0"/>
                <a:cs typeface="Times New Roman" panose="02020603050405020304" pitchFamily="18" charset="0"/>
              </a:rPr>
              <a:t>Organizing Schools for Productive </a:t>
            </a:r>
          </a:p>
          <a:p>
            <a:r>
              <a:rPr lang="en-US" sz="1400" i="1" dirty="0">
                <a:latin typeface="Times New Roman" panose="02020603050405020304" pitchFamily="18" charset="0"/>
                <a:cs typeface="Times New Roman" panose="02020603050405020304" pitchFamily="18" charset="0"/>
              </a:rPr>
              <a:t>            Learning. </a:t>
            </a:r>
            <a:r>
              <a:rPr lang="en-US" sz="1400" dirty="0">
                <a:latin typeface="Times New Roman" panose="02020603050405020304" pitchFamily="18" charset="0"/>
                <a:cs typeface="Times New Roman" panose="02020603050405020304" pitchFamily="18" charset="0"/>
              </a:rPr>
              <a:t>Springer, New York, 2008, 41-45.</a:t>
            </a:r>
          </a:p>
        </p:txBody>
      </p:sp>
    </p:spTree>
    <p:extLst>
      <p:ext uri="{BB962C8B-B14F-4D97-AF65-F5344CB8AC3E}">
        <p14:creationId xmlns:p14="http://schemas.microsoft.com/office/powerpoint/2010/main" val="11124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00E8-CA0A-4841-84E6-6BABFD07BEA2}"/>
              </a:ext>
            </a:extLst>
          </p:cNvPr>
          <p:cNvSpPr>
            <a:spLocks noGrp="1"/>
          </p:cNvSpPr>
          <p:nvPr>
            <p:ph type="title"/>
          </p:nvPr>
        </p:nvSpPr>
        <p:spPr>
          <a:xfrm>
            <a:off x="644842" y="342419"/>
            <a:ext cx="7848600" cy="1049235"/>
          </a:xfrm>
        </p:spPr>
        <p:txBody>
          <a:bodyPr>
            <a:normAutofit/>
          </a:bodyPr>
          <a:lstStyle/>
          <a:p>
            <a:r>
              <a:rPr lang="en-US" sz="4000" dirty="0"/>
              <a:t>Attendance Requirements</a:t>
            </a:r>
          </a:p>
        </p:txBody>
      </p:sp>
      <p:sp>
        <p:nvSpPr>
          <p:cNvPr id="3" name="Content Placeholder 2">
            <a:extLst>
              <a:ext uri="{FF2B5EF4-FFF2-40B4-BE49-F238E27FC236}">
                <a16:creationId xmlns:a16="http://schemas.microsoft.com/office/drawing/2014/main" id="{A55D87B9-E714-4D96-99D3-7DD22B1FCB97}"/>
              </a:ext>
            </a:extLst>
          </p:cNvPr>
          <p:cNvSpPr>
            <a:spLocks noGrp="1"/>
          </p:cNvSpPr>
          <p:nvPr>
            <p:ph idx="1"/>
          </p:nvPr>
        </p:nvSpPr>
        <p:spPr>
          <a:xfrm>
            <a:off x="950345" y="1600200"/>
            <a:ext cx="7243309" cy="4232667"/>
          </a:xfrm>
        </p:spPr>
        <p:txBody>
          <a:bodyPr>
            <a:normAutofit/>
          </a:bodyPr>
          <a:lstStyle/>
          <a:p>
            <a:r>
              <a:rPr lang="en-US" dirty="0"/>
              <a:t>In order to receive the $100 stipend and Master Plan Points, you must attend all 3 sessions on your agenda </a:t>
            </a:r>
          </a:p>
          <a:p>
            <a:pPr lvl="1"/>
            <a:r>
              <a:rPr lang="en-US" dirty="0"/>
              <a:t>8:30 – 10:30 am</a:t>
            </a:r>
          </a:p>
          <a:p>
            <a:pPr lvl="1"/>
            <a:r>
              <a:rPr lang="en-US" dirty="0"/>
              <a:t>10:45 am – 12:45 pm</a:t>
            </a:r>
          </a:p>
          <a:p>
            <a:pPr lvl="1"/>
            <a:r>
              <a:rPr lang="en-US" dirty="0"/>
              <a:t>1:30 – 3:30 pm</a:t>
            </a:r>
          </a:p>
          <a:p>
            <a:r>
              <a:rPr lang="en-US" dirty="0"/>
              <a:t>We will use Whova’s app activity tracker to verify attendance</a:t>
            </a:r>
          </a:p>
          <a:p>
            <a:r>
              <a:rPr lang="en-US" dirty="0"/>
              <a:t>If you have an issue with Whova and need to receive the Zoom link directly, keep the Whova page open in the background </a:t>
            </a:r>
          </a:p>
          <a:p>
            <a:endParaRPr lang="en-US" dirty="0"/>
          </a:p>
        </p:txBody>
      </p:sp>
    </p:spTree>
    <p:extLst>
      <p:ext uri="{BB962C8B-B14F-4D97-AF65-F5344CB8AC3E}">
        <p14:creationId xmlns:p14="http://schemas.microsoft.com/office/powerpoint/2010/main" val="83433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D325F-2BD8-4F67-9D6E-45C3E194CA73}"/>
              </a:ext>
            </a:extLst>
          </p:cNvPr>
          <p:cNvSpPr>
            <a:spLocks noGrp="1"/>
          </p:cNvSpPr>
          <p:nvPr>
            <p:ph type="title"/>
          </p:nvPr>
        </p:nvSpPr>
        <p:spPr>
          <a:xfrm>
            <a:off x="1446348" y="381000"/>
            <a:ext cx="6251303" cy="1257781"/>
          </a:xfrm>
        </p:spPr>
        <p:txBody>
          <a:bodyPr>
            <a:noAutofit/>
          </a:bodyPr>
          <a:lstStyle/>
          <a:p>
            <a:r>
              <a:rPr lang="en-US" sz="4000" dirty="0"/>
              <a:t>Stipend &amp; </a:t>
            </a:r>
            <a:br>
              <a:rPr lang="en-US" sz="4000" dirty="0"/>
            </a:br>
            <a:r>
              <a:rPr lang="en-US" sz="4000" dirty="0"/>
              <a:t>Master Plan Points</a:t>
            </a:r>
          </a:p>
        </p:txBody>
      </p:sp>
      <p:sp>
        <p:nvSpPr>
          <p:cNvPr id="3" name="Content Placeholder 2">
            <a:extLst>
              <a:ext uri="{FF2B5EF4-FFF2-40B4-BE49-F238E27FC236}">
                <a16:creationId xmlns:a16="http://schemas.microsoft.com/office/drawing/2014/main" id="{0F17585B-7243-48DC-871B-C365276E413C}"/>
              </a:ext>
            </a:extLst>
          </p:cNvPr>
          <p:cNvSpPr>
            <a:spLocks noGrp="1"/>
          </p:cNvSpPr>
          <p:nvPr>
            <p:ph idx="1"/>
          </p:nvPr>
        </p:nvSpPr>
        <p:spPr>
          <a:xfrm>
            <a:off x="1064644" y="1981200"/>
            <a:ext cx="7014709" cy="4004067"/>
          </a:xfrm>
        </p:spPr>
        <p:txBody>
          <a:bodyPr>
            <a:normAutofit fontScale="85000" lnSpcReduction="10000"/>
          </a:bodyPr>
          <a:lstStyle/>
          <a:p>
            <a:r>
              <a:rPr lang="en-US" sz="2100" dirty="0"/>
              <a:t>By now, you should have sent a completed W-9 form to Dolores Romero-Aldana (</a:t>
            </a:r>
            <a:r>
              <a:rPr lang="en-US" sz="2100" dirty="0">
                <a:ea typeface="+mn-lt"/>
                <a:cs typeface="+mn-lt"/>
              </a:rPr>
              <a:t>dolores.romero-aldana@miami.edu)</a:t>
            </a:r>
            <a:endParaRPr lang="en-US" sz="2100" dirty="0">
              <a:solidFill>
                <a:srgbClr val="FF6600"/>
              </a:solidFill>
              <a:cs typeface="Calibri"/>
            </a:endParaRPr>
          </a:p>
          <a:p>
            <a:r>
              <a:rPr lang="en-US" sz="2100" dirty="0"/>
              <a:t>After we verify attendance, UM will process the $100 stipends.</a:t>
            </a:r>
          </a:p>
          <a:p>
            <a:r>
              <a:rPr lang="en-US" sz="2100" dirty="0"/>
              <a:t>You can expect to receive a check in the mail to the address on your W-9 by the end of August.</a:t>
            </a:r>
          </a:p>
          <a:p>
            <a:r>
              <a:rPr lang="en-US" sz="2100" dirty="0"/>
              <a:t>At the same time, we will send your information to the M-DCPS Office of Professional Development &amp; Evaluation. They will then add this PD to your My Learning Plan.</a:t>
            </a:r>
          </a:p>
          <a:p>
            <a:r>
              <a:rPr lang="en-US" sz="2100" dirty="0"/>
              <a:t>You can expect to see the PD listed within the next few weeks.</a:t>
            </a:r>
          </a:p>
          <a:p>
            <a:endParaRPr lang="en-US" dirty="0"/>
          </a:p>
        </p:txBody>
      </p:sp>
    </p:spTree>
    <p:extLst>
      <p:ext uri="{BB962C8B-B14F-4D97-AF65-F5344CB8AC3E}">
        <p14:creationId xmlns:p14="http://schemas.microsoft.com/office/powerpoint/2010/main" val="31616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Rectangle 1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gradFill>
            <a:gsLst>
              <a:gs pos="0">
                <a:schemeClr val="tx2"/>
              </a:gs>
              <a:gs pos="100000">
                <a:schemeClr val="tx2">
                  <a:lumMod val="90000"/>
                </a:schemeClr>
              </a:gs>
            </a:gsLst>
            <a:lin ang="16200000" scaled="0"/>
          </a:gradFill>
          <a:ln w="38100" cmpd="sng">
            <a:solidFill>
              <a:schemeClr val="bg1">
                <a:lumMod val="65000"/>
                <a:lumOff val="3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67803" y="1584552"/>
            <a:ext cx="6824441" cy="2537251"/>
          </a:xfrm>
        </p:spPr>
        <p:txBody>
          <a:bodyPr anchor="ctr">
            <a:normAutofit/>
          </a:bodyPr>
          <a:lstStyle/>
          <a:p>
            <a:r>
              <a:rPr lang="en-US" sz="4400" dirty="0">
                <a:solidFill>
                  <a:schemeClr val="bg2"/>
                </a:solidFill>
              </a:rPr>
              <a:t>Universal Design for Learning and Student Engagement</a:t>
            </a:r>
          </a:p>
        </p:txBody>
      </p:sp>
      <p:sp>
        <p:nvSpPr>
          <p:cNvPr id="3" name="Subtitle 2"/>
          <p:cNvSpPr>
            <a:spLocks noGrp="1"/>
          </p:cNvSpPr>
          <p:nvPr>
            <p:ph type="subTitle" idx="1"/>
          </p:nvPr>
        </p:nvSpPr>
        <p:spPr>
          <a:xfrm>
            <a:off x="1151529" y="4133234"/>
            <a:ext cx="6840715" cy="744373"/>
          </a:xfrm>
        </p:spPr>
        <p:txBody>
          <a:bodyPr>
            <a:normAutofit/>
          </a:bodyPr>
          <a:lstStyle/>
          <a:p>
            <a:r>
              <a:rPr lang="en-US" sz="1700" b="1" dirty="0">
                <a:solidFill>
                  <a:schemeClr val="accent1"/>
                </a:solidFill>
              </a:rPr>
              <a:t>Presented by: Richard Dominguez and Michelle Izquierdo</a:t>
            </a:r>
          </a:p>
        </p:txBody>
      </p:sp>
      <p:cxnSp>
        <p:nvCxnSpPr>
          <p:cNvPr id="13" name="Straight Connector 1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9">
            <a:extLst>
              <a:ext uri="{FF2B5EF4-FFF2-40B4-BE49-F238E27FC236}">
                <a16:creationId xmlns:a16="http://schemas.microsoft.com/office/drawing/2014/main" id="{4554073B-2E31-4E11-95E9-80B425A43A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sp>
        <p:nvSpPr>
          <p:cNvPr id="4" name="Rectangle 3">
            <a:extLst>
              <a:ext uri="{FF2B5EF4-FFF2-40B4-BE49-F238E27FC236}">
                <a16:creationId xmlns:a16="http://schemas.microsoft.com/office/drawing/2014/main" id="{0E983307-9B0E-4B89-BAB7-59CFE86BB512}"/>
              </a:ext>
            </a:extLst>
          </p:cNvPr>
          <p:cNvSpPr/>
          <p:nvPr/>
        </p:nvSpPr>
        <p:spPr>
          <a:xfrm>
            <a:off x="155050" y="5493378"/>
            <a:ext cx="8849945" cy="1200329"/>
          </a:xfrm>
          <a:prstGeom prst="rect">
            <a:avLst/>
          </a:prstGeom>
        </p:spPr>
        <p:txBody>
          <a:bodyPr wrap="square">
            <a:spAutoFit/>
          </a:bodyPr>
          <a:lstStyle/>
          <a:p>
            <a:pPr algn="ctr"/>
            <a:r>
              <a:rPr lang="en-US" b="1" i="1" dirty="0">
                <a:latin typeface="Times New Roman" panose="02020603050405020304" pitchFamily="18" charset="0"/>
                <a:ea typeface="Calibri" panose="020F0502020204030204" pitchFamily="34" charset="0"/>
              </a:rPr>
              <a:t>This work was made possible due to a grant from the U.S. Department of Education, Award Number U423A170078. The content of this presentation does not necessarily reflect the views or policies of the U.S. Department of Education nor does mention of trade names, commercial products or organizations imply endorsement by the U.S. Government.</a:t>
            </a:r>
            <a:endParaRPr lang="en-US" b="1" dirty="0"/>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C280-89DC-414E-B173-FF022E6462FB}"/>
              </a:ext>
            </a:extLst>
          </p:cNvPr>
          <p:cNvSpPr>
            <a:spLocks noGrp="1"/>
          </p:cNvSpPr>
          <p:nvPr>
            <p:ph type="title"/>
          </p:nvPr>
        </p:nvSpPr>
        <p:spPr>
          <a:xfrm>
            <a:off x="1053209" y="456542"/>
            <a:ext cx="4584033" cy="1049235"/>
          </a:xfrm>
        </p:spPr>
        <p:txBody>
          <a:bodyPr>
            <a:normAutofit/>
          </a:bodyPr>
          <a:lstStyle/>
          <a:p>
            <a:r>
              <a:rPr lang="en-US" sz="4800" dirty="0"/>
              <a:t>Ice Breaker</a:t>
            </a:r>
          </a:p>
        </p:txBody>
      </p:sp>
      <p:sp>
        <p:nvSpPr>
          <p:cNvPr id="3" name="Content Placeholder 2">
            <a:extLst>
              <a:ext uri="{FF2B5EF4-FFF2-40B4-BE49-F238E27FC236}">
                <a16:creationId xmlns:a16="http://schemas.microsoft.com/office/drawing/2014/main" id="{B52161EB-9063-4B62-A3F1-4EAC045F1899}"/>
              </a:ext>
            </a:extLst>
          </p:cNvPr>
          <p:cNvSpPr>
            <a:spLocks noGrp="1"/>
          </p:cNvSpPr>
          <p:nvPr>
            <p:ph idx="1"/>
          </p:nvPr>
        </p:nvSpPr>
        <p:spPr>
          <a:xfrm>
            <a:off x="76200" y="2057400"/>
            <a:ext cx="8991600" cy="4018547"/>
          </a:xfrm>
        </p:spPr>
        <p:txBody>
          <a:bodyPr>
            <a:normAutofit/>
          </a:bodyPr>
          <a:lstStyle/>
          <a:p>
            <a:pPr marL="0" indent="0" algn="ctr">
              <a:buNone/>
            </a:pPr>
            <a:r>
              <a:rPr lang="en-US" sz="2800" b="1" dirty="0"/>
              <a:t>What is the first word that comes </a:t>
            </a:r>
          </a:p>
          <a:p>
            <a:pPr marL="0" indent="0" algn="ctr">
              <a:buNone/>
            </a:pPr>
            <a:r>
              <a:rPr lang="en-US" sz="2800" b="1" dirty="0"/>
              <a:t>to mind when your hear UDL?</a:t>
            </a:r>
          </a:p>
          <a:p>
            <a:pPr marL="0" indent="0" algn="ctr">
              <a:buNone/>
            </a:pPr>
            <a:endParaRPr lang="en-US" sz="2400" dirty="0"/>
          </a:p>
          <a:p>
            <a:pPr marL="0" indent="0" algn="ctr">
              <a:buNone/>
            </a:pPr>
            <a:r>
              <a:rPr lang="en-US" sz="2400" dirty="0"/>
              <a:t>Answer the question by choosing one:</a:t>
            </a:r>
          </a:p>
          <a:p>
            <a:pPr lvl="2"/>
            <a:r>
              <a:rPr lang="en-US" sz="2400" dirty="0"/>
              <a:t>Scanning the </a:t>
            </a:r>
            <a:r>
              <a:rPr lang="en-US" sz="2400" dirty="0">
                <a:solidFill>
                  <a:schemeClr val="accent1"/>
                </a:solidFill>
              </a:rPr>
              <a:t>QR Code</a:t>
            </a:r>
          </a:p>
          <a:p>
            <a:pPr lvl="2"/>
            <a:r>
              <a:rPr lang="en-US" sz="2400" dirty="0"/>
              <a:t>logging in to </a:t>
            </a:r>
            <a:r>
              <a:rPr lang="en-US" sz="2400" dirty="0">
                <a:solidFill>
                  <a:schemeClr val="accent1"/>
                </a:solidFill>
              </a:rPr>
              <a:t>PollEv.com/richarddomin224</a:t>
            </a:r>
          </a:p>
          <a:p>
            <a:pPr lvl="2"/>
            <a:r>
              <a:rPr lang="en-US" sz="2400" dirty="0"/>
              <a:t>text </a:t>
            </a:r>
            <a:r>
              <a:rPr lang="en-US" sz="2400" dirty="0">
                <a:solidFill>
                  <a:schemeClr val="accent1"/>
                </a:solidFill>
              </a:rPr>
              <a:t>richarddomin224 to 22333</a:t>
            </a:r>
          </a:p>
        </p:txBody>
      </p:sp>
      <p:pic>
        <p:nvPicPr>
          <p:cNvPr id="5" name="Picture 4" descr="A close up of text on a white surface&#10;&#10;Description automatically generated">
            <a:extLst>
              <a:ext uri="{FF2B5EF4-FFF2-40B4-BE49-F238E27FC236}">
                <a16:creationId xmlns:a16="http://schemas.microsoft.com/office/drawing/2014/main" id="{C1F1C4ED-0E0F-4ABE-90C0-0768700F8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66131"/>
            <a:ext cx="1706394" cy="2011290"/>
          </a:xfrm>
          <a:prstGeom prst="rect">
            <a:avLst/>
          </a:prstGeom>
        </p:spPr>
      </p:pic>
    </p:spTree>
    <p:extLst>
      <p:ext uri="{BB962C8B-B14F-4D97-AF65-F5344CB8AC3E}">
        <p14:creationId xmlns:p14="http://schemas.microsoft.com/office/powerpoint/2010/main" val="303797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862A81-92E5-4405-8AF6-541A35A91611}"/>
              </a:ext>
            </a:extLst>
          </p:cNvPr>
          <p:cNvSpPr>
            <a:spLocks noGrp="1"/>
          </p:cNvSpPr>
          <p:nvPr>
            <p:ph type="subTitle" idx="1"/>
          </p:nvPr>
        </p:nvSpPr>
        <p:spPr>
          <a:xfrm>
            <a:off x="680740" y="228600"/>
            <a:ext cx="7782520" cy="5943600"/>
          </a:xfrm>
        </p:spPr>
        <p:txBody>
          <a:bodyPr>
            <a:normAutofit fontScale="77500" lnSpcReduction="20000"/>
          </a:bodyPr>
          <a:lstStyle/>
          <a:p>
            <a:pPr algn="l"/>
            <a:r>
              <a:rPr lang="en-US" sz="3200" dirty="0"/>
              <a:t>To understand what Universal Design for Learning (UDL) is, it helps to understand what it’s not. The word </a:t>
            </a:r>
            <a:r>
              <a:rPr lang="en-US" sz="3200" i="1" dirty="0"/>
              <a:t>universal</a:t>
            </a:r>
            <a:r>
              <a:rPr lang="en-US" sz="3200" dirty="0"/>
              <a:t> may throw you off. It may sound like UDL is about finding one way to teach all kids. But UDL actually takes the opposite approach.</a:t>
            </a:r>
          </a:p>
          <a:p>
            <a:pPr algn="l"/>
            <a:r>
              <a:rPr lang="en-US" sz="3200" dirty="0"/>
              <a:t>6 Most Common Myths:</a:t>
            </a:r>
          </a:p>
          <a:p>
            <a:pPr marL="514350" indent="-514350" algn="l">
              <a:buFont typeface="+mj-lt"/>
              <a:buAutoNum type="arabicPeriod"/>
            </a:pPr>
            <a:r>
              <a:rPr lang="en-US" sz="3200" dirty="0"/>
              <a:t>UDL has no research behind it.</a:t>
            </a:r>
          </a:p>
          <a:p>
            <a:pPr marL="514350" indent="-514350" algn="l">
              <a:buFont typeface="+mj-lt"/>
              <a:buAutoNum type="arabicPeriod"/>
            </a:pPr>
            <a:r>
              <a:rPr lang="en-US" sz="3200" dirty="0"/>
              <a:t>UDL is just differentiation</a:t>
            </a:r>
          </a:p>
          <a:p>
            <a:pPr marL="514350" indent="-514350" algn="l">
              <a:buFont typeface="+mj-lt"/>
              <a:buAutoNum type="arabicPeriod"/>
            </a:pPr>
            <a:r>
              <a:rPr lang="en-US" sz="3200" dirty="0"/>
              <a:t>UDL is only good for students with IEP’s</a:t>
            </a:r>
          </a:p>
          <a:p>
            <a:pPr marL="514350" indent="-514350" algn="l">
              <a:buFont typeface="+mj-lt"/>
              <a:buAutoNum type="arabicPeriod"/>
            </a:pPr>
            <a:r>
              <a:rPr lang="en-US" sz="3200" dirty="0"/>
              <a:t>If I purchase a UDL product then I’m doing UDL</a:t>
            </a:r>
          </a:p>
          <a:p>
            <a:pPr marL="514350" indent="-514350" algn="l">
              <a:buFont typeface="+mj-lt"/>
              <a:buAutoNum type="arabicPeriod"/>
            </a:pPr>
            <a:r>
              <a:rPr lang="en-US" sz="3200" dirty="0"/>
              <a:t>UDL is just good teaching</a:t>
            </a:r>
          </a:p>
          <a:p>
            <a:pPr marL="514350" indent="-514350" algn="l">
              <a:buFont typeface="+mj-lt"/>
              <a:buAutoNum type="arabicPeriod"/>
            </a:pPr>
            <a:r>
              <a:rPr lang="en-US" sz="3200" dirty="0"/>
              <a:t>To make UDL work I have to use technology</a:t>
            </a:r>
          </a:p>
          <a:p>
            <a:pPr algn="l"/>
            <a:endParaRPr lang="en-US" sz="3200" dirty="0"/>
          </a:p>
          <a:p>
            <a:pPr algn="l"/>
            <a:endParaRPr lang="en-US" sz="2200" dirty="0"/>
          </a:p>
          <a:p>
            <a:pPr algn="l"/>
            <a:endParaRPr lang="en-US" sz="2200" dirty="0"/>
          </a:p>
          <a:p>
            <a:pPr algn="l"/>
            <a:endParaRPr lang="en-US" dirty="0"/>
          </a:p>
        </p:txBody>
      </p:sp>
    </p:spTree>
    <p:extLst>
      <p:ext uri="{BB962C8B-B14F-4D97-AF65-F5344CB8AC3E}">
        <p14:creationId xmlns:p14="http://schemas.microsoft.com/office/powerpoint/2010/main" val="203371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4BED4B-34A5-4618-9736-1670D4A763A1}"/>
              </a:ext>
            </a:extLst>
          </p:cNvPr>
          <p:cNvSpPr>
            <a:spLocks noGrp="1"/>
          </p:cNvSpPr>
          <p:nvPr>
            <p:ph type="subTitle" idx="1"/>
          </p:nvPr>
        </p:nvSpPr>
        <p:spPr>
          <a:xfrm>
            <a:off x="304800" y="457200"/>
            <a:ext cx="8534400" cy="5486400"/>
          </a:xfrm>
        </p:spPr>
        <p:txBody>
          <a:bodyPr>
            <a:normAutofit fontScale="92500"/>
          </a:bodyPr>
          <a:lstStyle/>
          <a:p>
            <a:r>
              <a:rPr lang="en-US" sz="4200" b="1" dirty="0">
                <a:solidFill>
                  <a:schemeClr val="accent1"/>
                </a:solidFill>
              </a:rPr>
              <a:t>What exactly </a:t>
            </a:r>
            <a:r>
              <a:rPr lang="en-US" sz="4200" b="1">
                <a:solidFill>
                  <a:schemeClr val="accent1"/>
                </a:solidFill>
              </a:rPr>
              <a:t>is UDL?</a:t>
            </a:r>
            <a:endParaRPr lang="en-US" sz="4200" b="1" dirty="0">
              <a:solidFill>
                <a:schemeClr val="accent1"/>
              </a:solidFill>
            </a:endParaRPr>
          </a:p>
          <a:p>
            <a:pPr algn="l"/>
            <a:endParaRPr lang="en-US" sz="2800" b="1" dirty="0">
              <a:solidFill>
                <a:schemeClr val="accent1"/>
              </a:solidFill>
            </a:endParaRPr>
          </a:p>
          <a:p>
            <a:pPr marL="285750" indent="-285750" algn="l">
              <a:buFont typeface="Arial" panose="020B0604020202020204" pitchFamily="34" charset="0"/>
              <a:buChar char="•"/>
            </a:pPr>
            <a:r>
              <a:rPr lang="en-US" sz="2600" dirty="0"/>
              <a:t>Universal Design for Learning (UDL) is a way of thinking about teaching and learning that helps give all students an equal opportunity to succeed.</a:t>
            </a:r>
          </a:p>
          <a:p>
            <a:pPr marL="285750" indent="-285750" algn="l">
              <a:buFont typeface="Arial" panose="020B0604020202020204" pitchFamily="34" charset="0"/>
              <a:buChar char="•"/>
            </a:pPr>
            <a:r>
              <a:rPr lang="en-US" sz="2600" dirty="0"/>
              <a:t>This approach offers flexibility in the ways students access material, engage with it and show what they know.</a:t>
            </a:r>
          </a:p>
          <a:p>
            <a:pPr marL="285750" indent="-285750" algn="l">
              <a:buFont typeface="Arial" panose="020B0604020202020204" pitchFamily="34" charset="0"/>
              <a:buChar char="•"/>
            </a:pPr>
            <a:r>
              <a:rPr lang="en-US" sz="2600" dirty="0"/>
              <a:t>Developing lesson plans this way helps all kids, but it may be especially helpful for kids with learning and thinking differences</a:t>
            </a:r>
          </a:p>
        </p:txBody>
      </p:sp>
    </p:spTree>
    <p:extLst>
      <p:ext uri="{BB962C8B-B14F-4D97-AF65-F5344CB8AC3E}">
        <p14:creationId xmlns:p14="http://schemas.microsoft.com/office/powerpoint/2010/main" val="82769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520"/>
            <a:ext cx="6251303" cy="1049235"/>
          </a:xfrm>
        </p:spPr>
        <p:txBody>
          <a:bodyPr>
            <a:normAutofit fontScale="90000"/>
          </a:bodyPr>
          <a:lstStyle/>
          <a:p>
            <a:r>
              <a:rPr lang="en-US" sz="5400" b="1" dirty="0"/>
              <a:t>UDL Principles:</a:t>
            </a:r>
          </a:p>
        </p:txBody>
      </p:sp>
      <p:sp>
        <p:nvSpPr>
          <p:cNvPr id="3" name="Content Placeholder 2"/>
          <p:cNvSpPr>
            <a:spLocks noGrp="1"/>
          </p:cNvSpPr>
          <p:nvPr>
            <p:ph idx="1"/>
          </p:nvPr>
        </p:nvSpPr>
        <p:spPr>
          <a:xfrm>
            <a:off x="1443491" y="2015733"/>
            <a:ext cx="6862309" cy="3851667"/>
          </a:xfrm>
        </p:spPr>
        <p:txBody>
          <a:bodyPr>
            <a:normAutofit fontScale="55000" lnSpcReduction="20000"/>
          </a:bodyPr>
          <a:lstStyle/>
          <a:p>
            <a:r>
              <a:rPr lang="en-US" sz="6500" dirty="0"/>
              <a:t>3 Principles:</a:t>
            </a:r>
          </a:p>
          <a:p>
            <a:pPr lvl="1"/>
            <a:r>
              <a:rPr lang="en-US" sz="6500" dirty="0"/>
              <a:t>Multiple means of…</a:t>
            </a:r>
          </a:p>
          <a:p>
            <a:pPr lvl="2">
              <a:buFont typeface="Wingdings" panose="05000000000000000000" pitchFamily="2" charset="2"/>
              <a:buChar char="ü"/>
            </a:pPr>
            <a:r>
              <a:rPr lang="en-US" sz="6500" dirty="0"/>
              <a:t>Representation</a:t>
            </a:r>
          </a:p>
          <a:p>
            <a:pPr lvl="2">
              <a:buFont typeface="Wingdings" panose="05000000000000000000" pitchFamily="2" charset="2"/>
              <a:buChar char="ü"/>
            </a:pPr>
            <a:r>
              <a:rPr lang="en-US" sz="6500" dirty="0"/>
              <a:t>Engagement</a:t>
            </a:r>
          </a:p>
          <a:p>
            <a:pPr lvl="2">
              <a:buFont typeface="Wingdings" panose="05000000000000000000" pitchFamily="2" charset="2"/>
              <a:buChar char="ü"/>
            </a:pPr>
            <a:r>
              <a:rPr lang="en-US" sz="6500" dirty="0"/>
              <a:t>Expression</a:t>
            </a:r>
          </a:p>
          <a:p>
            <a:pPr lvl="2"/>
            <a:endParaRPr lang="en-US" sz="2800" dirty="0"/>
          </a:p>
          <a:p>
            <a:pPr lvl="2">
              <a:buNone/>
            </a:pPr>
            <a:br>
              <a:rPr lang="en-US" dirty="0"/>
            </a:br>
            <a:endParaRPr lang="en-US" dirty="0"/>
          </a:p>
          <a:p>
            <a:pPr lvl="2">
              <a:buNone/>
            </a:pPr>
            <a:endParaRPr lang="en-US" dirty="0"/>
          </a:p>
          <a:p>
            <a:pPr lvl="2">
              <a:buNone/>
            </a:pPr>
            <a:endParaRPr lang="en-US" dirty="0"/>
          </a:p>
          <a:p>
            <a:pPr lvl="2">
              <a:buNone/>
            </a:pPr>
            <a:endParaRPr lang="en-US" dirty="0"/>
          </a:p>
          <a:p>
            <a:pPr lvl="2">
              <a:buNone/>
            </a:pPr>
            <a:endParaRPr lang="en-US" dirty="0"/>
          </a:p>
        </p:txBody>
      </p:sp>
      <p:cxnSp>
        <p:nvCxnSpPr>
          <p:cNvPr id="5" name="Straight Connector 4">
            <a:extLst>
              <a:ext uri="{FF2B5EF4-FFF2-40B4-BE49-F238E27FC236}">
                <a16:creationId xmlns:a16="http://schemas.microsoft.com/office/drawing/2014/main" id="{DDF4590D-E4D3-4E29-A16A-9612985BD76D}"/>
              </a:ext>
            </a:extLst>
          </p:cNvPr>
          <p:cNvCxnSpPr/>
          <p:nvPr/>
        </p:nvCxnSpPr>
        <p:spPr>
          <a:xfrm>
            <a:off x="990600" y="1853755"/>
            <a:ext cx="6934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43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2433</Words>
  <Application>Microsoft Office PowerPoint</Application>
  <PresentationFormat>On-screen Show (4:3)</PresentationFormat>
  <Paragraphs>242</Paragraphs>
  <Slides>28</Slides>
  <Notes>27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Rockwell</vt:lpstr>
      <vt:lpstr>Times New Roman</vt:lpstr>
      <vt:lpstr>Wingdings</vt:lpstr>
      <vt:lpstr>Gallery</vt:lpstr>
      <vt:lpstr>Document</vt:lpstr>
      <vt:lpstr>Welcome Message</vt:lpstr>
      <vt:lpstr>Virtual PD  Protocol</vt:lpstr>
      <vt:lpstr>Attendance Requirements</vt:lpstr>
      <vt:lpstr>Stipend &amp;  Master Plan Points</vt:lpstr>
      <vt:lpstr>Universal Design for Learning and Student Engagement</vt:lpstr>
      <vt:lpstr>Ice Breaker</vt:lpstr>
      <vt:lpstr>PowerPoint Presentation</vt:lpstr>
      <vt:lpstr>PowerPoint Presentation</vt:lpstr>
      <vt:lpstr>UDL Principles:</vt:lpstr>
      <vt:lpstr>Multiple  means of representation</vt:lpstr>
      <vt:lpstr>Multiple means of engagement</vt:lpstr>
      <vt:lpstr>Multiple means of expression</vt:lpstr>
      <vt:lpstr>PowerPoint Presentation</vt:lpstr>
      <vt:lpstr>Learning and Thinking Differences and UDL </vt:lpstr>
      <vt:lpstr>Discussion Question</vt:lpstr>
      <vt:lpstr>Break 10 minutes</vt:lpstr>
      <vt:lpstr>Activity #1 Multiple Means </vt:lpstr>
      <vt:lpstr>UDL Lesson planning</vt:lpstr>
      <vt:lpstr>PowerPoint Presentation</vt:lpstr>
      <vt:lpstr>UDL Lesson planning  for online platforms</vt:lpstr>
      <vt:lpstr>UDL Lesson planning  for online platforms</vt:lpstr>
      <vt:lpstr>Technology  </vt:lpstr>
      <vt:lpstr>PowerPoint Presentation</vt:lpstr>
      <vt:lpstr>Discussion Question #2 </vt:lpstr>
      <vt:lpstr>End of Session </vt:lpstr>
      <vt:lpstr>Udl Resources</vt:lpstr>
      <vt:lpstr>Udl examples for lesson planning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Message</dc:title>
  <dc:creator>Richard Dominguez</dc:creator>
  <cp:lastModifiedBy>Michelle Izquierdo</cp:lastModifiedBy>
  <cp:revision>2</cp:revision>
  <dcterms:created xsi:type="dcterms:W3CDTF">2020-07-19T14:34:22Z</dcterms:created>
  <dcterms:modified xsi:type="dcterms:W3CDTF">2021-05-02T17:19:35Z</dcterms:modified>
</cp:coreProperties>
</file>