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Roboto"/>
      <p:regular r:id="rId35"/>
      <p:bold r:id="rId36"/>
      <p:italic r:id="rId37"/>
      <p:boldItalic r:id="rId38"/>
    </p:embeddedFont>
    <p:embeddedFont>
      <p:font typeface="Nunit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A0164AB-36A3-4078-A472-41DE78BEF16F}">
  <a:tblStyle styleId="{AA0164AB-36A3-4078-A472-41DE78BEF16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bold.fntdata"/><Relationship Id="rId20" Type="http://schemas.openxmlformats.org/officeDocument/2006/relationships/slide" Target="slides/slide14.xml"/><Relationship Id="rId42" Type="http://schemas.openxmlformats.org/officeDocument/2006/relationships/font" Target="fonts/Nunito-boldItalic.fntdata"/><Relationship Id="rId41" Type="http://schemas.openxmlformats.org/officeDocument/2006/relationships/font" Target="fonts/Nunito-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italic.fntdata"/><Relationship Id="rId14" Type="http://schemas.openxmlformats.org/officeDocument/2006/relationships/slide" Target="slides/slide8.xml"/><Relationship Id="rId36" Type="http://schemas.openxmlformats.org/officeDocument/2006/relationships/font" Target="fonts/Roboto-bold.fntdata"/><Relationship Id="rId17" Type="http://schemas.openxmlformats.org/officeDocument/2006/relationships/slide" Target="slides/slide11.xml"/><Relationship Id="rId39" Type="http://schemas.openxmlformats.org/officeDocument/2006/relationships/font" Target="fonts/Nunito-regular.fntdata"/><Relationship Id="rId16" Type="http://schemas.openxmlformats.org/officeDocument/2006/relationships/slide" Target="slides/slide10.xml"/><Relationship Id="rId38" Type="http://schemas.openxmlformats.org/officeDocument/2006/relationships/font" Target="fonts/Robot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dfcd3f76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dfcd3f76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88535eedbb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88535eedbb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Sometimes PBL can be both.  Great Plankton Race as example. </a:t>
            </a:r>
            <a:endParaRPr/>
          </a:p>
          <a:p>
            <a:pPr indent="0" lvl="0" marL="0" rtl="0" algn="l">
              <a:spcBef>
                <a:spcPts val="0"/>
              </a:spcBef>
              <a:spcAft>
                <a:spcPts val="0"/>
              </a:spcAft>
              <a:buNone/>
            </a:pPr>
            <a:r>
              <a:rPr lang="en"/>
              <a:t>Tissue Box for Evolution → MBE, PBL</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88535eedbb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8535eedbb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8651c7e87b_0_8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651c7e87b_0_8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BIE resources used to be better organized.  I now find their website incredibly confusing, so pertinent information has been uploaded to the google drive.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88535eedb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88535eedb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I was first learning PBL, this Tubric was an ah-hah moment.  Once I saw it this way, I realized I could design anything for my students.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88535eedb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8535eedb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88535eedbb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88535eedbb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88535eedbb_1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88535eedbb_1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88b5ea15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88b5ea15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88535eedbb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88535eedbb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52fefc320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52fefc320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Think back to the L25 we talked about earlier.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dfcd3f76bf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dfcd3f76bf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52fefc320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52fefc320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achievement gap is not going away with the methods we are currently using.  If anything, student perceptions of ability and interest are DECREASING, especially in STEM fields, for marginalized student groups.  By rethinking how we approach learning concepts, we offer our students an opportunity to see themselves as mathematicians, as engineers, as scientists.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88535eedbb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88535eedbb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86479feb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86479feb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52fefc32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52fefc32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52fefc320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52fefc320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897e67ca5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897e67ca5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Sometimes PBL can be both.  Great Plankton Race as example. </a:t>
            </a:r>
            <a:endParaRPr/>
          </a:p>
          <a:p>
            <a:pPr indent="0" lvl="0" marL="0" rtl="0" algn="l">
              <a:spcBef>
                <a:spcPts val="0"/>
              </a:spcBef>
              <a:spcAft>
                <a:spcPts val="0"/>
              </a:spcAft>
              <a:buNone/>
            </a:pPr>
            <a:r>
              <a:rPr lang="en"/>
              <a:t>Tissue Box for Evolution → MBE, PBL</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897e67ca5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897e67ca5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88535eedbb_1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88535eedbb_1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89681110e8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89681110e8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8651c7e87b_0_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8651c7e87b_0_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15 Minutes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8651c7e87b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651c7e87b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Interactive if time allows - what might these various elements look like? Which do you see as missing from your classroom.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8651c7e87b_0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651c7e87b_0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9681110e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9681110e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9681110e8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9681110e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88535eedbb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88535eedbb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80a51021ad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0a51021ad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Erica:1.</a:t>
            </a:r>
            <a:endParaRPr/>
          </a:p>
          <a:p>
            <a:pPr indent="0" lvl="0" marL="0" rtl="0" algn="l">
              <a:spcBef>
                <a:spcPts val="0"/>
              </a:spcBef>
              <a:spcAft>
                <a:spcPts val="0"/>
              </a:spcAft>
              <a:buNone/>
            </a:pPr>
            <a:r>
              <a:rPr lang="en"/>
              <a:t>1. After watching this video; have you already been doing PBL in your classroom?</a:t>
            </a:r>
            <a:endParaRPr/>
          </a:p>
          <a:p>
            <a:pPr indent="0" lvl="0" marL="0" rtl="0" algn="l">
              <a:spcBef>
                <a:spcPts val="0"/>
              </a:spcBef>
              <a:spcAft>
                <a:spcPts val="0"/>
              </a:spcAft>
              <a:buNone/>
            </a:pPr>
            <a:r>
              <a:rPr lang="en"/>
              <a:t>2. How can you bring this to your classroom?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7 </a:t>
            </a:r>
            <a:r>
              <a:rPr lang="en"/>
              <a:t>minute</a:t>
            </a:r>
            <a:r>
              <a:rPr lang="en"/>
              <a:t> Video</a:t>
            </a:r>
            <a:endParaRPr/>
          </a:p>
          <a:p>
            <a:pPr indent="0" lvl="0" marL="0" rtl="0" algn="l">
              <a:spcBef>
                <a:spcPts val="0"/>
              </a:spcBef>
              <a:spcAft>
                <a:spcPts val="0"/>
              </a:spcAft>
              <a:buNone/>
            </a:pPr>
            <a:r>
              <a:rPr lang="en"/>
              <a:t>10 minute </a:t>
            </a:r>
            <a:r>
              <a:rPr lang="en"/>
              <a:t>Discussion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8.png"/><Relationship Id="rId6"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my.pblworks.org/" TargetMode="External"/><Relationship Id="rId4" Type="http://schemas.openxmlformats.org/officeDocument/2006/relationships/hyperlink" Target="https://doi.org/10.1007/s10956-015-9572-6" TargetMode="External"/><Relationship Id="rId5" Type="http://schemas.openxmlformats.org/officeDocument/2006/relationships/hyperlink" Target="https://www.youtube.com/watch?v=d8lxGL33WQ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www.nap.edu/catalog/18612/stem-integration-in-k-12-education-status-prospects-and-an" TargetMode="External"/><Relationship Id="rId4" Type="http://schemas.openxmlformats.org/officeDocument/2006/relationships/hyperlink" Target="http://www.nap.edu/catalog/18612/stem-integration-in-k-12-education-status-prospects-and-an" TargetMode="External"/><Relationship Id="rId5" Type="http://schemas.openxmlformats.org/officeDocument/2006/relationships/hyperlink" Target="https://doi.org/10.1007/s11251-019-09493-2" TargetMode="External"/><Relationship Id="rId6" Type="http://schemas.openxmlformats.org/officeDocument/2006/relationships/hyperlink" Target="http://smumakeredproject.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pixabay.com/illustrations/diagram-icon-business-symbol-chart-2008478/"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needpix.com/photo/181355/chain-breaking-link-linked-iron-connection-metal-strength-strong" TargetMode="External"/><Relationship Id="rId4" Type="http://schemas.openxmlformats.org/officeDocument/2006/relationships/image" Target="../media/image9.png"/><Relationship Id="rId5" Type="http://schemas.openxmlformats.org/officeDocument/2006/relationships/hyperlink" Target="https://freesvg.org/conference-symbols" TargetMode="External"/><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hnzCGNnU_WM"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Project Based Learning (PBL)</a:t>
            </a:r>
            <a:br>
              <a:rPr lang="en"/>
            </a:br>
            <a:br>
              <a:rPr lang="en"/>
            </a:br>
            <a:r>
              <a:rPr lang="en"/>
              <a:t>Angela Compton</a:t>
            </a:r>
            <a:br>
              <a:rPr lang="en"/>
            </a:br>
            <a:br>
              <a:rPr lang="en"/>
            </a:br>
            <a:endParaRPr/>
          </a:p>
        </p:txBody>
      </p:sp>
      <p:sp>
        <p:nvSpPr>
          <p:cNvPr id="129" name="Google Shape;129;p13"/>
          <p:cNvSpPr txBox="1"/>
          <p:nvPr/>
        </p:nvSpPr>
        <p:spPr>
          <a:xfrm>
            <a:off x="367400" y="3739525"/>
            <a:ext cx="54585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Includes An Excerpt From:  </a:t>
            </a:r>
            <a:r>
              <a:rPr b="1" lang="en" sz="1100">
                <a:solidFill>
                  <a:schemeClr val="dk2"/>
                </a:solidFill>
                <a:latin typeface="Calibri"/>
                <a:ea typeface="Calibri"/>
                <a:cs typeface="Calibri"/>
                <a:sym typeface="Calibri"/>
              </a:rPr>
              <a:t>Project Based Learning as a Vehicle To Promote Engagement and Achievement:  A Focus On STEM (2020)</a:t>
            </a:r>
            <a:endParaRPr b="1" sz="1100">
              <a:solidFill>
                <a:schemeClr val="dk2"/>
              </a:solidFill>
              <a:latin typeface="Calibri"/>
              <a:ea typeface="Calibri"/>
              <a:cs typeface="Calibri"/>
              <a:sym typeface="Calibri"/>
            </a:endParaRPr>
          </a:p>
          <a:p>
            <a:pPr indent="0" lvl="0" marL="0" rtl="0" algn="l">
              <a:spcBef>
                <a:spcPts val="0"/>
              </a:spcBef>
              <a:spcAft>
                <a:spcPts val="0"/>
              </a:spcAft>
              <a:buNone/>
            </a:pPr>
            <a:r>
              <a:rPr b="1" lang="en" sz="1100">
                <a:solidFill>
                  <a:schemeClr val="dk2"/>
                </a:solidFill>
                <a:latin typeface="Calibri"/>
                <a:ea typeface="Calibri"/>
                <a:cs typeface="Calibri"/>
                <a:sym typeface="Calibri"/>
              </a:rPr>
              <a:t>By Angela Compton and Erica Auguste</a:t>
            </a:r>
            <a:endParaRPr b="1" sz="1100">
              <a:solidFill>
                <a:schemeClr val="dk2"/>
              </a:solidFill>
              <a:latin typeface="Calibri"/>
              <a:ea typeface="Calibri"/>
              <a:cs typeface="Calibri"/>
              <a:sym typeface="Calibri"/>
            </a:endParaRPr>
          </a:p>
          <a:p>
            <a:pPr indent="0" lvl="0" marL="0" rtl="0" algn="l">
              <a:spcBef>
                <a:spcPts val="0"/>
              </a:spcBef>
              <a:spcAft>
                <a:spcPts val="0"/>
              </a:spcAft>
              <a:buNone/>
            </a:pPr>
            <a:r>
              <a:rPr b="1" lang="en" sz="1100">
                <a:solidFill>
                  <a:schemeClr val="dk2"/>
                </a:solidFill>
                <a:latin typeface="Calibri"/>
                <a:ea typeface="Calibri"/>
                <a:cs typeface="Calibri"/>
                <a:sym typeface="Calibri"/>
              </a:rPr>
              <a:t>Available at bit.ly/SEALEDSI</a:t>
            </a:r>
            <a:endParaRPr b="1" sz="1100">
              <a:solidFill>
                <a:schemeClr val="dk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2"/>
          <p:cNvPicPr preferRelativeResize="0"/>
          <p:nvPr/>
        </p:nvPicPr>
        <p:blipFill rotWithShape="1">
          <a:blip r:embed="rId3">
            <a:alphaModFix/>
          </a:blip>
          <a:srcRect b="9049" l="1624" r="1691" t="1616"/>
          <a:stretch/>
        </p:blipFill>
        <p:spPr>
          <a:xfrm>
            <a:off x="941025" y="236150"/>
            <a:ext cx="7493987" cy="47894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3"/>
          <p:cNvSpPr txBox="1"/>
          <p:nvPr>
            <p:ph type="title"/>
          </p:nvPr>
        </p:nvSpPr>
        <p:spPr>
          <a:xfrm>
            <a:off x="339000" y="112625"/>
            <a:ext cx="2867700" cy="15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Essential Design Elements of PBL</a:t>
            </a:r>
            <a:endParaRPr/>
          </a:p>
        </p:txBody>
      </p:sp>
      <p:pic>
        <p:nvPicPr>
          <p:cNvPr id="192" name="Google Shape;192;p23"/>
          <p:cNvPicPr preferRelativeResize="0"/>
          <p:nvPr/>
        </p:nvPicPr>
        <p:blipFill>
          <a:blip r:embed="rId3">
            <a:alphaModFix/>
          </a:blip>
          <a:stretch>
            <a:fillRect/>
          </a:stretch>
        </p:blipFill>
        <p:spPr>
          <a:xfrm>
            <a:off x="3120600" y="112625"/>
            <a:ext cx="3673095" cy="5143500"/>
          </a:xfrm>
          <a:prstGeom prst="rect">
            <a:avLst/>
          </a:prstGeom>
          <a:noFill/>
          <a:ln>
            <a:noFill/>
          </a:ln>
        </p:spPr>
      </p:pic>
      <p:sp>
        <p:nvSpPr>
          <p:cNvPr id="193" name="Google Shape;193;p23"/>
          <p:cNvSpPr txBox="1"/>
          <p:nvPr/>
        </p:nvSpPr>
        <p:spPr>
          <a:xfrm>
            <a:off x="5444800" y="4480550"/>
            <a:ext cx="3447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Source:  Buck Institute for Education (2019)</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4"/>
          <p:cNvSpPr txBox="1"/>
          <p:nvPr>
            <p:ph type="title"/>
          </p:nvPr>
        </p:nvSpPr>
        <p:spPr>
          <a:xfrm>
            <a:off x="339000" y="1126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Keep it Simple - Beginning PBL</a:t>
            </a:r>
            <a:endParaRPr/>
          </a:p>
        </p:txBody>
      </p:sp>
      <p:pic>
        <p:nvPicPr>
          <p:cNvPr id="199" name="Google Shape;199;p24"/>
          <p:cNvPicPr preferRelativeResize="0"/>
          <p:nvPr/>
        </p:nvPicPr>
        <p:blipFill>
          <a:blip r:embed="rId3">
            <a:alphaModFix/>
          </a:blip>
          <a:stretch>
            <a:fillRect/>
          </a:stretch>
        </p:blipFill>
        <p:spPr>
          <a:xfrm>
            <a:off x="152400" y="1411575"/>
            <a:ext cx="8839201" cy="2856973"/>
          </a:xfrm>
          <a:prstGeom prst="rect">
            <a:avLst/>
          </a:prstGeom>
          <a:noFill/>
          <a:ln>
            <a:noFill/>
          </a:ln>
        </p:spPr>
      </p:pic>
      <p:sp>
        <p:nvSpPr>
          <p:cNvPr id="200" name="Google Shape;200;p24"/>
          <p:cNvSpPr txBox="1"/>
          <p:nvPr/>
        </p:nvSpPr>
        <p:spPr>
          <a:xfrm>
            <a:off x="5444800" y="4480550"/>
            <a:ext cx="3447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Source:  Buck Institute for Education (2019)</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25"/>
          <p:cNvPicPr preferRelativeResize="0"/>
          <p:nvPr/>
        </p:nvPicPr>
        <p:blipFill>
          <a:blip r:embed="rId3">
            <a:alphaModFix/>
          </a:blip>
          <a:stretch>
            <a:fillRect/>
          </a:stretch>
        </p:blipFill>
        <p:spPr>
          <a:xfrm>
            <a:off x="805250" y="-242175"/>
            <a:ext cx="5148823" cy="1664175"/>
          </a:xfrm>
          <a:prstGeom prst="rect">
            <a:avLst/>
          </a:prstGeom>
          <a:noFill/>
          <a:ln>
            <a:noFill/>
          </a:ln>
        </p:spPr>
      </p:pic>
      <p:pic>
        <p:nvPicPr>
          <p:cNvPr id="206" name="Google Shape;206;p25"/>
          <p:cNvPicPr preferRelativeResize="0"/>
          <p:nvPr/>
        </p:nvPicPr>
        <p:blipFill>
          <a:blip r:embed="rId4">
            <a:alphaModFix/>
          </a:blip>
          <a:stretch>
            <a:fillRect/>
          </a:stretch>
        </p:blipFill>
        <p:spPr>
          <a:xfrm>
            <a:off x="905625" y="832850"/>
            <a:ext cx="5679776" cy="4310650"/>
          </a:xfrm>
          <a:prstGeom prst="rect">
            <a:avLst/>
          </a:prstGeom>
          <a:noFill/>
          <a:ln>
            <a:noFill/>
          </a:ln>
        </p:spPr>
      </p:pic>
      <p:sp>
        <p:nvSpPr>
          <p:cNvPr id="207" name="Google Shape;207;p25"/>
          <p:cNvSpPr txBox="1"/>
          <p:nvPr/>
        </p:nvSpPr>
        <p:spPr>
          <a:xfrm>
            <a:off x="6585400" y="705900"/>
            <a:ext cx="2453400" cy="2173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libri"/>
              <a:buChar char="●"/>
            </a:pPr>
            <a:r>
              <a:rPr lang="en">
                <a:latin typeface="Calibri"/>
                <a:ea typeface="Calibri"/>
                <a:cs typeface="Calibri"/>
                <a:sym typeface="Calibri"/>
              </a:rPr>
              <a:t>No one ACTUALLY builds the tubric</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BUT if you are new to PBL makes the components of design simple</a:t>
            </a:r>
            <a:endParaRPr>
              <a:latin typeface="Calibri"/>
              <a:ea typeface="Calibri"/>
              <a:cs typeface="Calibri"/>
              <a:sym typeface="Calibri"/>
            </a:endParaRPr>
          </a:p>
        </p:txBody>
      </p:sp>
      <p:sp>
        <p:nvSpPr>
          <p:cNvPr id="208" name="Google Shape;208;p25"/>
          <p:cNvSpPr txBox="1"/>
          <p:nvPr/>
        </p:nvSpPr>
        <p:spPr>
          <a:xfrm>
            <a:off x="6929725" y="4342925"/>
            <a:ext cx="1962600" cy="59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Source:  Buck Institute for Education (2019)</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14" name="Google Shape;214;p26"/>
          <p:cNvPicPr preferRelativeResize="0"/>
          <p:nvPr/>
        </p:nvPicPr>
        <p:blipFill>
          <a:blip r:embed="rId3">
            <a:alphaModFix/>
          </a:blip>
          <a:stretch>
            <a:fillRect/>
          </a:stretch>
        </p:blipFill>
        <p:spPr>
          <a:xfrm>
            <a:off x="1142375" y="133950"/>
            <a:ext cx="6432999" cy="4875599"/>
          </a:xfrm>
          <a:prstGeom prst="rect">
            <a:avLst/>
          </a:prstGeom>
          <a:noFill/>
          <a:ln>
            <a:noFill/>
          </a:ln>
        </p:spPr>
      </p:pic>
      <p:sp>
        <p:nvSpPr>
          <p:cNvPr id="215" name="Google Shape;215;p26"/>
          <p:cNvSpPr txBox="1"/>
          <p:nvPr/>
        </p:nvSpPr>
        <p:spPr>
          <a:xfrm>
            <a:off x="5401775" y="4552350"/>
            <a:ext cx="3447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Source:  Buck Institute for Education (2019)</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7"/>
          <p:cNvSpPr txBox="1"/>
          <p:nvPr>
            <p:ph type="title"/>
          </p:nvPr>
        </p:nvSpPr>
        <p:spPr>
          <a:xfrm>
            <a:off x="200250" y="0"/>
            <a:ext cx="3613200" cy="11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100"/>
          </a:p>
          <a:p>
            <a:pPr indent="0" lvl="0" marL="0" rtl="0" algn="l">
              <a:spcBef>
                <a:spcPts val="0"/>
              </a:spcBef>
              <a:spcAft>
                <a:spcPts val="0"/>
              </a:spcAft>
              <a:buNone/>
            </a:pPr>
            <a:r>
              <a:rPr lang="en" sz="2100"/>
              <a:t>Example - Fairchild Challenge Conservation Photography</a:t>
            </a:r>
            <a:endParaRPr sz="2100"/>
          </a:p>
        </p:txBody>
      </p:sp>
      <p:pic>
        <p:nvPicPr>
          <p:cNvPr id="221" name="Google Shape;221;p27"/>
          <p:cNvPicPr preferRelativeResize="0"/>
          <p:nvPr/>
        </p:nvPicPr>
        <p:blipFill>
          <a:blip r:embed="rId3">
            <a:alphaModFix/>
          </a:blip>
          <a:stretch>
            <a:fillRect/>
          </a:stretch>
        </p:blipFill>
        <p:spPr>
          <a:xfrm>
            <a:off x="3554275" y="221450"/>
            <a:ext cx="4670166" cy="4838700"/>
          </a:xfrm>
          <a:prstGeom prst="rect">
            <a:avLst/>
          </a:prstGeom>
          <a:noFill/>
          <a:ln>
            <a:noFill/>
          </a:ln>
        </p:spPr>
      </p:pic>
      <p:pic>
        <p:nvPicPr>
          <p:cNvPr id="222" name="Google Shape;222;p27"/>
          <p:cNvPicPr preferRelativeResize="0"/>
          <p:nvPr/>
        </p:nvPicPr>
        <p:blipFill>
          <a:blip r:embed="rId4">
            <a:alphaModFix/>
          </a:blip>
          <a:stretch>
            <a:fillRect/>
          </a:stretch>
        </p:blipFill>
        <p:spPr>
          <a:xfrm rot="-855595">
            <a:off x="275302" y="1387524"/>
            <a:ext cx="3408146" cy="2427805"/>
          </a:xfrm>
          <a:prstGeom prst="rect">
            <a:avLst/>
          </a:prstGeom>
          <a:noFill/>
          <a:ln>
            <a:noFill/>
          </a:ln>
        </p:spPr>
      </p:pic>
      <p:pic>
        <p:nvPicPr>
          <p:cNvPr id="223" name="Google Shape;223;p27"/>
          <p:cNvPicPr preferRelativeResize="0"/>
          <p:nvPr/>
        </p:nvPicPr>
        <p:blipFill>
          <a:blip r:embed="rId5">
            <a:alphaModFix/>
          </a:blip>
          <a:stretch>
            <a:fillRect/>
          </a:stretch>
        </p:blipFill>
        <p:spPr>
          <a:xfrm rot="536379">
            <a:off x="1001875" y="3369450"/>
            <a:ext cx="2424300" cy="1838324"/>
          </a:xfrm>
          <a:prstGeom prst="rect">
            <a:avLst/>
          </a:prstGeom>
          <a:noFill/>
          <a:ln>
            <a:noFill/>
          </a:ln>
        </p:spPr>
      </p:pic>
      <p:pic>
        <p:nvPicPr>
          <p:cNvPr id="224" name="Google Shape;224;p27"/>
          <p:cNvPicPr preferRelativeResize="0"/>
          <p:nvPr/>
        </p:nvPicPr>
        <p:blipFill>
          <a:blip r:embed="rId6">
            <a:alphaModFix/>
          </a:blip>
          <a:stretch>
            <a:fillRect/>
          </a:stretch>
        </p:blipFill>
        <p:spPr>
          <a:xfrm rot="1556669">
            <a:off x="6050637" y="169891"/>
            <a:ext cx="2167778" cy="2278793"/>
          </a:xfrm>
          <a:prstGeom prst="rect">
            <a:avLst/>
          </a:prstGeom>
          <a:noFill/>
          <a:ln>
            <a:noFill/>
          </a:ln>
        </p:spPr>
      </p:pic>
      <p:sp>
        <p:nvSpPr>
          <p:cNvPr id="225" name="Google Shape;225;p27"/>
          <p:cNvSpPr txBox="1"/>
          <p:nvPr/>
        </p:nvSpPr>
        <p:spPr>
          <a:xfrm>
            <a:off x="6229350" y="4197675"/>
            <a:ext cx="2314500" cy="8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PBL is GREAT for literacy because you can have students work on their writing as they work to the final product!</a:t>
            </a:r>
            <a:endParaRPr sz="12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8"/>
          <p:cNvSpPr txBox="1"/>
          <p:nvPr>
            <p:ph type="title"/>
          </p:nvPr>
        </p:nvSpPr>
        <p:spPr>
          <a:xfrm>
            <a:off x="408375" y="2384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get the most out of your PBL</a:t>
            </a:r>
            <a:endParaRPr/>
          </a:p>
        </p:txBody>
      </p:sp>
      <p:sp>
        <p:nvSpPr>
          <p:cNvPr id="231" name="Google Shape;231;p28"/>
          <p:cNvSpPr txBox="1"/>
          <p:nvPr>
            <p:ph idx="1" type="body"/>
          </p:nvPr>
        </p:nvSpPr>
        <p:spPr>
          <a:xfrm>
            <a:off x="408375" y="839400"/>
            <a:ext cx="7916400" cy="3599400"/>
          </a:xfrm>
          <a:prstGeom prst="rect">
            <a:avLst/>
          </a:prstGeom>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Clr>
                <a:srgbClr val="000000"/>
              </a:buClr>
              <a:buSzPts val="1900"/>
              <a:buChar char="●"/>
            </a:pPr>
            <a:r>
              <a:rPr lang="en" sz="1900">
                <a:solidFill>
                  <a:srgbClr val="000000"/>
                </a:solidFill>
              </a:rPr>
              <a:t>Length/scope of PBL can be customized to the teachers’ setting/pacing, curricular requirement, and instructor-developed resources will be provided to facilitate teacher-developed PBL and/or STEM activities.</a:t>
            </a:r>
            <a:endParaRPr sz="1900">
              <a:solidFill>
                <a:srgbClr val="000000"/>
              </a:solidFill>
            </a:endParaRPr>
          </a:p>
          <a:p>
            <a:pPr indent="0" lvl="0" marL="0" rtl="0" algn="l">
              <a:lnSpc>
                <a:spcPct val="100000"/>
              </a:lnSpc>
              <a:spcBef>
                <a:spcPts val="0"/>
              </a:spcBef>
              <a:spcAft>
                <a:spcPts val="0"/>
              </a:spcAft>
              <a:buNone/>
            </a:pPr>
            <a:r>
              <a:t/>
            </a:r>
            <a:endParaRPr sz="1900">
              <a:solidFill>
                <a:srgbClr val="000000"/>
              </a:solidFill>
              <a:highlight>
                <a:srgbClr val="FFFF00"/>
              </a:highlight>
            </a:endParaRPr>
          </a:p>
          <a:p>
            <a:pPr indent="0" lvl="0" marL="0" rtl="0" algn="l">
              <a:lnSpc>
                <a:spcPct val="100000"/>
              </a:lnSpc>
              <a:spcBef>
                <a:spcPts val="0"/>
              </a:spcBef>
              <a:spcAft>
                <a:spcPts val="0"/>
              </a:spcAft>
              <a:buNone/>
            </a:pPr>
            <a:r>
              <a:t/>
            </a:r>
            <a:endParaRPr sz="1900">
              <a:solidFill>
                <a:srgbClr val="000000"/>
              </a:solidFill>
              <a:highlight>
                <a:srgbClr val="FFFF00"/>
              </a:highlight>
            </a:endParaRPr>
          </a:p>
        </p:txBody>
      </p:sp>
      <p:graphicFrame>
        <p:nvGraphicFramePr>
          <p:cNvPr id="232" name="Google Shape;232;p28"/>
          <p:cNvGraphicFramePr/>
          <p:nvPr/>
        </p:nvGraphicFramePr>
        <p:xfrm>
          <a:off x="747075" y="1887700"/>
          <a:ext cx="3000000" cy="3000000"/>
        </p:xfrm>
        <a:graphic>
          <a:graphicData uri="http://schemas.openxmlformats.org/drawingml/2006/table">
            <a:tbl>
              <a:tblPr>
                <a:noFill/>
                <a:tableStyleId>{AA0164AB-36A3-4078-A472-41DE78BEF16F}</a:tableStyleId>
              </a:tblPr>
              <a:tblGrid>
                <a:gridCol w="3619500"/>
                <a:gridCol w="3619500"/>
              </a:tblGrid>
              <a:tr h="379200">
                <a:tc>
                  <a:txBody>
                    <a:bodyPr/>
                    <a:lstStyle/>
                    <a:p>
                      <a:pPr indent="0" lvl="0" marL="0" rtl="0" algn="l">
                        <a:spcBef>
                          <a:spcPts val="0"/>
                        </a:spcBef>
                        <a:spcAft>
                          <a:spcPts val="0"/>
                        </a:spcAft>
                        <a:buNone/>
                      </a:pPr>
                      <a:r>
                        <a:rPr b="1" lang="en"/>
                        <a:t>Keys</a:t>
                      </a:r>
                      <a:endParaRPr b="1"/>
                    </a:p>
                  </a:txBody>
                  <a:tcPr marT="91425" marB="91425" marR="91425" marL="91425"/>
                </a:tc>
                <a:tc>
                  <a:txBody>
                    <a:bodyPr/>
                    <a:lstStyle/>
                    <a:p>
                      <a:pPr indent="0" lvl="0" marL="0" rtl="0" algn="l">
                        <a:spcBef>
                          <a:spcPts val="0"/>
                        </a:spcBef>
                        <a:spcAft>
                          <a:spcPts val="0"/>
                        </a:spcAft>
                        <a:buNone/>
                      </a:pPr>
                      <a:r>
                        <a:rPr b="1" lang="en"/>
                        <a:t>Examples</a:t>
                      </a:r>
                      <a:endParaRPr b="1"/>
                    </a:p>
                  </a:txBody>
                  <a:tcPr marT="91425" marB="91425" marR="91425" marL="91425"/>
                </a:tc>
              </a:tr>
              <a:tr h="452825">
                <a:tc>
                  <a:txBody>
                    <a:bodyPr/>
                    <a:lstStyle/>
                    <a:p>
                      <a:pPr indent="0" lvl="0" marL="0" rtl="0" algn="l">
                        <a:spcBef>
                          <a:spcPts val="0"/>
                        </a:spcBef>
                        <a:spcAft>
                          <a:spcPts val="0"/>
                        </a:spcAft>
                        <a:buNone/>
                      </a:pPr>
                      <a:r>
                        <a:rPr lang="en" sz="1900">
                          <a:latin typeface="Calibri"/>
                          <a:ea typeface="Calibri"/>
                          <a:cs typeface="Calibri"/>
                          <a:sym typeface="Calibri"/>
                        </a:rPr>
                        <a:t>1.Real World</a:t>
                      </a:r>
                      <a:endParaRPr sz="19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52825">
                <a:tc>
                  <a:txBody>
                    <a:bodyPr/>
                    <a:lstStyle/>
                    <a:p>
                      <a:pPr indent="0" lvl="0" marL="0" rtl="0" algn="l">
                        <a:spcBef>
                          <a:spcPts val="0"/>
                        </a:spcBef>
                        <a:spcAft>
                          <a:spcPts val="0"/>
                        </a:spcAft>
                        <a:buNone/>
                      </a:pPr>
                      <a:r>
                        <a:rPr lang="en" sz="1900">
                          <a:latin typeface="Calibri"/>
                          <a:ea typeface="Calibri"/>
                          <a:cs typeface="Calibri"/>
                          <a:sym typeface="Calibri"/>
                        </a:rPr>
                        <a:t>2.Core Learning</a:t>
                      </a:r>
                      <a:endParaRPr sz="19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52825">
                <a:tc>
                  <a:txBody>
                    <a:bodyPr/>
                    <a:lstStyle/>
                    <a:p>
                      <a:pPr indent="0" lvl="0" marL="0" rtl="0" algn="l">
                        <a:spcBef>
                          <a:spcPts val="0"/>
                        </a:spcBef>
                        <a:spcAft>
                          <a:spcPts val="0"/>
                        </a:spcAft>
                        <a:buNone/>
                      </a:pPr>
                      <a:r>
                        <a:rPr lang="en" sz="1900">
                          <a:latin typeface="Calibri"/>
                          <a:ea typeface="Calibri"/>
                          <a:cs typeface="Calibri"/>
                          <a:sym typeface="Calibri"/>
                        </a:rPr>
                        <a:t>3.Collaboration</a:t>
                      </a:r>
                      <a:endParaRPr sz="19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52825">
                <a:tc>
                  <a:txBody>
                    <a:bodyPr/>
                    <a:lstStyle/>
                    <a:p>
                      <a:pPr indent="0" lvl="0" marL="0" rtl="0" algn="l">
                        <a:spcBef>
                          <a:spcPts val="0"/>
                        </a:spcBef>
                        <a:spcAft>
                          <a:spcPts val="0"/>
                        </a:spcAft>
                        <a:buNone/>
                      </a:pPr>
                      <a:r>
                        <a:rPr lang="en" sz="1900">
                          <a:latin typeface="Calibri"/>
                          <a:ea typeface="Calibri"/>
                          <a:cs typeface="Calibri"/>
                          <a:sym typeface="Calibri"/>
                        </a:rPr>
                        <a:t>4.Student Driven</a:t>
                      </a:r>
                      <a:endParaRPr sz="19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452825">
                <a:tc>
                  <a:txBody>
                    <a:bodyPr/>
                    <a:lstStyle/>
                    <a:p>
                      <a:pPr indent="0" lvl="0" marL="0" rtl="0" algn="l">
                        <a:spcBef>
                          <a:spcPts val="0"/>
                        </a:spcBef>
                        <a:spcAft>
                          <a:spcPts val="0"/>
                        </a:spcAft>
                        <a:buNone/>
                      </a:pPr>
                      <a:r>
                        <a:rPr lang="en" sz="1900">
                          <a:latin typeface="Calibri"/>
                          <a:ea typeface="Calibri"/>
                          <a:cs typeface="Calibri"/>
                          <a:sym typeface="Calibri"/>
                        </a:rPr>
                        <a:t>5.Assessment</a:t>
                      </a:r>
                      <a:endParaRPr sz="19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38" name="Google Shape;238;p29"/>
          <p:cNvPicPr preferRelativeResize="0"/>
          <p:nvPr/>
        </p:nvPicPr>
        <p:blipFill>
          <a:blip r:embed="rId3">
            <a:alphaModFix/>
          </a:blip>
          <a:stretch>
            <a:fillRect/>
          </a:stretch>
        </p:blipFill>
        <p:spPr>
          <a:xfrm>
            <a:off x="483925" y="281075"/>
            <a:ext cx="8055099" cy="4581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0"/>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to Get Your CSS, Coach or Administration to BUY IN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1"/>
          <p:cNvSpPr txBox="1"/>
          <p:nvPr>
            <p:ph type="title"/>
          </p:nvPr>
        </p:nvSpPr>
        <p:spPr>
          <a:xfrm>
            <a:off x="408375" y="2384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Value of PBL on Achievement</a:t>
            </a:r>
            <a:endParaRPr/>
          </a:p>
        </p:txBody>
      </p:sp>
      <p:sp>
        <p:nvSpPr>
          <p:cNvPr id="249" name="Google Shape;249;p31"/>
          <p:cNvSpPr txBox="1"/>
          <p:nvPr>
            <p:ph idx="1" type="body"/>
          </p:nvPr>
        </p:nvSpPr>
        <p:spPr>
          <a:xfrm>
            <a:off x="408375" y="839400"/>
            <a:ext cx="7916400" cy="3599400"/>
          </a:xfrm>
          <a:prstGeom prst="rect">
            <a:avLst/>
          </a:prstGeom>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Clr>
                <a:srgbClr val="000000"/>
              </a:buClr>
              <a:buSzPts val="1900"/>
              <a:buChar char="●"/>
            </a:pPr>
            <a:r>
              <a:rPr lang="en" sz="1900">
                <a:solidFill>
                  <a:srgbClr val="000000"/>
                </a:solidFill>
              </a:rPr>
              <a:t>PBL, and especially STEM approaches, when implemented consistently and with fidelity, have the potential to increase achievement, interest, and engagement of marginalized student groups who are also underrepresented in STEM fields (Malkiewich and Chase, 2019, Scott-Parker and Barone-Nugent, 2019)</a:t>
            </a:r>
            <a:endParaRPr sz="1900">
              <a:solidFill>
                <a:srgbClr val="000000"/>
              </a:solidFill>
            </a:endParaRPr>
          </a:p>
          <a:p>
            <a:pPr indent="-349250" lvl="0" marL="457200" rtl="0" algn="l">
              <a:lnSpc>
                <a:spcPct val="100000"/>
              </a:lnSpc>
              <a:spcBef>
                <a:spcPts val="0"/>
              </a:spcBef>
              <a:spcAft>
                <a:spcPts val="0"/>
              </a:spcAft>
              <a:buClr>
                <a:srgbClr val="000000"/>
              </a:buClr>
              <a:buSzPts val="1900"/>
              <a:buChar char="●"/>
            </a:pPr>
            <a:r>
              <a:rPr lang="en" sz="1900">
                <a:solidFill>
                  <a:srgbClr val="000000"/>
                </a:solidFill>
              </a:rPr>
              <a:t>Bicer and Capraro (2019) conducted a quasi-experimental study of mathematics achievement growth at 64 STEM and non-STEM schools in Texas.  While the study demonstrated no change in achievement growth in the entire student population, </a:t>
            </a:r>
            <a:r>
              <a:rPr b="1" lang="en" sz="1900">
                <a:solidFill>
                  <a:srgbClr val="000000"/>
                </a:solidFill>
              </a:rPr>
              <a:t>Latino students and African American students at the STEM schools demonstrated a higher growth rate than at their counterparts at non-STEM schools.</a:t>
            </a:r>
            <a:endParaRPr b="1" sz="1900">
              <a:solidFill>
                <a:srgbClr val="000000"/>
              </a:solidFill>
            </a:endParaRPr>
          </a:p>
          <a:p>
            <a:pPr indent="0" lvl="0" marL="0" rtl="0" algn="l">
              <a:lnSpc>
                <a:spcPct val="100000"/>
              </a:lnSpc>
              <a:spcBef>
                <a:spcPts val="0"/>
              </a:spcBef>
              <a:spcAft>
                <a:spcPts val="0"/>
              </a:spcAft>
              <a:buNone/>
            </a:pPr>
            <a:r>
              <a:t/>
            </a:r>
            <a:endParaRPr sz="1900">
              <a:solidFill>
                <a:srgbClr val="000000"/>
              </a:solidFill>
            </a:endParaRPr>
          </a:p>
          <a:p>
            <a:pPr indent="0" lvl="0" marL="0" rtl="0" algn="l">
              <a:lnSpc>
                <a:spcPct val="100000"/>
              </a:lnSpc>
              <a:spcBef>
                <a:spcPts val="0"/>
              </a:spcBef>
              <a:spcAft>
                <a:spcPts val="0"/>
              </a:spcAft>
              <a:buNone/>
            </a:pPr>
            <a:r>
              <a:t/>
            </a:r>
            <a:endParaRPr sz="1900">
              <a:solidFill>
                <a:srgbClr val="000000"/>
              </a:solidFill>
            </a:endParaRPr>
          </a:p>
          <a:p>
            <a:pPr indent="0" lvl="0" marL="0" rtl="0" algn="l">
              <a:lnSpc>
                <a:spcPct val="100000"/>
              </a:lnSpc>
              <a:spcBef>
                <a:spcPts val="0"/>
              </a:spcBef>
              <a:spcAft>
                <a:spcPts val="0"/>
              </a:spcAft>
              <a:buNone/>
            </a:pPr>
            <a:r>
              <a:t/>
            </a:r>
            <a:endParaRPr sz="1900">
              <a:solidFill>
                <a:srgbClr val="000000"/>
              </a:solidFill>
              <a:highlight>
                <a:srgbClr val="FFFF00"/>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Engagement Problem</a:t>
            </a:r>
            <a:br>
              <a:rPr lang="en"/>
            </a:br>
            <a:r>
              <a:rPr lang="en" sz="2200"/>
              <a:t>(Be sure you check out the engagement toolkit and engagement resources in this repository!)</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32"/>
          <p:cNvPicPr preferRelativeResize="0"/>
          <p:nvPr/>
        </p:nvPicPr>
        <p:blipFill>
          <a:blip r:embed="rId3">
            <a:alphaModFix/>
          </a:blip>
          <a:stretch>
            <a:fillRect/>
          </a:stretch>
        </p:blipFill>
        <p:spPr>
          <a:xfrm>
            <a:off x="2224626" y="520888"/>
            <a:ext cx="4200775" cy="41017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3"/>
          <p:cNvSpPr txBox="1"/>
          <p:nvPr>
            <p:ph type="title"/>
          </p:nvPr>
        </p:nvSpPr>
        <p:spPr>
          <a:xfrm>
            <a:off x="408375" y="2384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Value of PBL on Engagement</a:t>
            </a:r>
            <a:endParaRPr/>
          </a:p>
        </p:txBody>
      </p:sp>
      <p:sp>
        <p:nvSpPr>
          <p:cNvPr id="260" name="Google Shape;260;p33"/>
          <p:cNvSpPr txBox="1"/>
          <p:nvPr>
            <p:ph idx="1" type="body"/>
          </p:nvPr>
        </p:nvSpPr>
        <p:spPr>
          <a:xfrm>
            <a:off x="408375" y="839400"/>
            <a:ext cx="8301600" cy="4101000"/>
          </a:xfrm>
          <a:prstGeom prst="rect">
            <a:avLst/>
          </a:prstGeom>
        </p:spPr>
        <p:txBody>
          <a:bodyPr anchorCtr="0" anchor="t" bIns="91425" lIns="91425" spcFirstLastPara="1" rIns="91425" wrap="square" tIns="91425">
            <a:noAutofit/>
          </a:bodyPr>
          <a:lstStyle/>
          <a:p>
            <a:pPr indent="-393700" lvl="0" marL="457200" rtl="0" algn="l">
              <a:lnSpc>
                <a:spcPct val="100000"/>
              </a:lnSpc>
              <a:spcBef>
                <a:spcPts val="0"/>
              </a:spcBef>
              <a:spcAft>
                <a:spcPts val="0"/>
              </a:spcAft>
              <a:buClr>
                <a:srgbClr val="000000"/>
              </a:buClr>
              <a:buSzPts val="2600"/>
              <a:buChar char="●"/>
            </a:pPr>
            <a:r>
              <a:rPr lang="en" sz="1900">
                <a:solidFill>
                  <a:srgbClr val="000000"/>
                </a:solidFill>
              </a:rPr>
              <a:t>Scott-Parker and Barone Nugent (2019) conducted a small case study of 4 Year 10 Australian girls that demonstrated significant changes in student engagement student dispositions to both math and science.  In addition, this study found that pairing the students with young, female mentors helped challenge the stereotype that science is conducted by old men.  While this study had severe limitations, it supports the importance of authentic, hands on science as a vehicle for increasing student engagement. </a:t>
            </a:r>
            <a:endParaRPr sz="1900">
              <a:solidFill>
                <a:srgbClr val="000000"/>
              </a:solidFill>
            </a:endParaRPr>
          </a:p>
          <a:p>
            <a:pPr indent="-349250" lvl="0" marL="457200" rtl="0" algn="l">
              <a:lnSpc>
                <a:spcPct val="100000"/>
              </a:lnSpc>
              <a:spcBef>
                <a:spcPts val="0"/>
              </a:spcBef>
              <a:spcAft>
                <a:spcPts val="0"/>
              </a:spcAft>
              <a:buClr>
                <a:srgbClr val="000000"/>
              </a:buClr>
              <a:buSzPts val="1900"/>
              <a:buChar char="●"/>
            </a:pPr>
            <a:r>
              <a:rPr lang="en" sz="1900">
                <a:solidFill>
                  <a:srgbClr val="000000"/>
                </a:solidFill>
              </a:rPr>
              <a:t>Your students will remember the activities and the connections they make long after the things they have memorized have faded. </a:t>
            </a:r>
            <a:endParaRPr sz="1900">
              <a:solidFill>
                <a:srgbClr val="000000"/>
              </a:solidFill>
            </a:endParaRPr>
          </a:p>
          <a:p>
            <a:pPr indent="-349250" lvl="0" marL="457200" rtl="0" algn="l">
              <a:lnSpc>
                <a:spcPct val="100000"/>
              </a:lnSpc>
              <a:spcBef>
                <a:spcPts val="0"/>
              </a:spcBef>
              <a:spcAft>
                <a:spcPts val="0"/>
              </a:spcAft>
              <a:buClr>
                <a:srgbClr val="000000"/>
              </a:buClr>
              <a:buSzPts val="1900"/>
              <a:buChar char="●"/>
            </a:pPr>
            <a:r>
              <a:rPr lang="en" sz="1900">
                <a:solidFill>
                  <a:srgbClr val="000000"/>
                </a:solidFill>
              </a:rPr>
              <a:t>You will be able to use the survey measure provided with this section to </a:t>
            </a:r>
            <a:r>
              <a:rPr lang="en" sz="1900">
                <a:solidFill>
                  <a:srgbClr val="000000"/>
                </a:solidFill>
              </a:rPr>
              <a:t>gauge</a:t>
            </a:r>
            <a:r>
              <a:rPr lang="en" sz="1900">
                <a:solidFill>
                  <a:srgbClr val="000000"/>
                </a:solidFill>
              </a:rPr>
              <a:t> how YOUR students respond to the PBL you create.  You will be amazed how perceptions will shift about learning over time. </a:t>
            </a:r>
            <a:endParaRPr b="1" sz="1900">
              <a:solidFill>
                <a:srgbClr val="000000"/>
              </a:solidFill>
            </a:endParaRPr>
          </a:p>
          <a:p>
            <a:pPr indent="0" lvl="0" marL="0" rtl="0" algn="l">
              <a:lnSpc>
                <a:spcPct val="100000"/>
              </a:lnSpc>
              <a:spcBef>
                <a:spcPts val="0"/>
              </a:spcBef>
              <a:spcAft>
                <a:spcPts val="0"/>
              </a:spcAft>
              <a:buNone/>
            </a:pPr>
            <a:r>
              <a:t/>
            </a:r>
            <a:endParaRPr sz="1900">
              <a:solidFill>
                <a:srgbClr val="000000"/>
              </a:solidFill>
            </a:endParaRPr>
          </a:p>
          <a:p>
            <a:pPr indent="0" lvl="0" marL="0" rtl="0" algn="l">
              <a:lnSpc>
                <a:spcPct val="100000"/>
              </a:lnSpc>
              <a:spcBef>
                <a:spcPts val="0"/>
              </a:spcBef>
              <a:spcAft>
                <a:spcPts val="0"/>
              </a:spcAft>
              <a:buNone/>
            </a:pPr>
            <a:r>
              <a:t/>
            </a:r>
            <a:endParaRPr sz="1900">
              <a:solidFill>
                <a:srgbClr val="000000"/>
              </a:solidFill>
            </a:endParaRPr>
          </a:p>
          <a:p>
            <a:pPr indent="0" lvl="0" marL="0" rtl="0" algn="l">
              <a:lnSpc>
                <a:spcPct val="100000"/>
              </a:lnSpc>
              <a:spcBef>
                <a:spcPts val="0"/>
              </a:spcBef>
              <a:spcAft>
                <a:spcPts val="0"/>
              </a:spcAft>
              <a:buNone/>
            </a:pPr>
            <a:r>
              <a:t/>
            </a:r>
            <a:endParaRPr sz="1900">
              <a:solidFill>
                <a:srgbClr val="000000"/>
              </a:solidFill>
              <a:highlight>
                <a:srgbClr val="FFFF00"/>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4"/>
          <p:cNvSpPr txBox="1"/>
          <p:nvPr>
            <p:ph type="title"/>
          </p:nvPr>
        </p:nvSpPr>
        <p:spPr>
          <a:xfrm>
            <a:off x="408375" y="2384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get the most out of your PBL</a:t>
            </a:r>
            <a:endParaRPr/>
          </a:p>
        </p:txBody>
      </p:sp>
      <p:sp>
        <p:nvSpPr>
          <p:cNvPr id="266" name="Google Shape;266;p34"/>
          <p:cNvSpPr txBox="1"/>
          <p:nvPr>
            <p:ph idx="1" type="body"/>
          </p:nvPr>
        </p:nvSpPr>
        <p:spPr>
          <a:xfrm>
            <a:off x="408375" y="839400"/>
            <a:ext cx="7916400" cy="3599400"/>
          </a:xfrm>
          <a:prstGeom prst="rect">
            <a:avLst/>
          </a:prstGeom>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Clr>
                <a:srgbClr val="000000"/>
              </a:buClr>
              <a:buSzPts val="1900"/>
              <a:buChar char="●"/>
            </a:pPr>
            <a:r>
              <a:rPr lang="en" sz="1900">
                <a:solidFill>
                  <a:srgbClr val="000000"/>
                </a:solidFill>
              </a:rPr>
              <a:t>Providing project goals that are content-focused can increase student retention of science/mathematics learning, as opposed to goals that are outcome-based (Malkiewich and Chase, 2019).</a:t>
            </a:r>
            <a:endParaRPr sz="1900">
              <a:solidFill>
                <a:srgbClr val="000000"/>
              </a:solidFill>
            </a:endParaRPr>
          </a:p>
          <a:p>
            <a:pPr indent="0" lvl="0" marL="0" rtl="0" algn="l">
              <a:lnSpc>
                <a:spcPct val="100000"/>
              </a:lnSpc>
              <a:spcBef>
                <a:spcPts val="0"/>
              </a:spcBef>
              <a:spcAft>
                <a:spcPts val="0"/>
              </a:spcAft>
              <a:buNone/>
            </a:pPr>
            <a:r>
              <a:rPr lang="en" sz="1900">
                <a:solidFill>
                  <a:srgbClr val="000000"/>
                </a:solidFill>
              </a:rPr>
              <a:t>	</a:t>
            </a:r>
            <a:endParaRPr sz="1900">
              <a:solidFill>
                <a:srgbClr val="000000"/>
              </a:solidFill>
            </a:endParaRPr>
          </a:p>
          <a:p>
            <a:pPr indent="0" lvl="0" marL="0" rtl="0" algn="l">
              <a:lnSpc>
                <a:spcPct val="100000"/>
              </a:lnSpc>
              <a:spcBef>
                <a:spcPts val="0"/>
              </a:spcBef>
              <a:spcAft>
                <a:spcPts val="0"/>
              </a:spcAft>
              <a:buNone/>
            </a:pPr>
            <a:r>
              <a:t/>
            </a:r>
            <a:endParaRPr sz="1900">
              <a:solidFill>
                <a:srgbClr val="000000"/>
              </a:solidFill>
            </a:endParaRPr>
          </a:p>
          <a:p>
            <a:pPr indent="0" lvl="0" marL="0" rtl="0" algn="l">
              <a:lnSpc>
                <a:spcPct val="100000"/>
              </a:lnSpc>
              <a:spcBef>
                <a:spcPts val="0"/>
              </a:spcBef>
              <a:spcAft>
                <a:spcPts val="0"/>
              </a:spcAft>
              <a:buNone/>
            </a:pPr>
            <a:r>
              <a:rPr lang="en" sz="1900">
                <a:solidFill>
                  <a:srgbClr val="000000"/>
                </a:solidFill>
              </a:rPr>
              <a:t>Example:</a:t>
            </a:r>
            <a:endParaRPr sz="1900">
              <a:solidFill>
                <a:srgbClr val="000000"/>
              </a:solidFill>
            </a:endParaRPr>
          </a:p>
          <a:p>
            <a:pPr indent="0" lvl="0" marL="0" rtl="0" algn="l">
              <a:lnSpc>
                <a:spcPct val="100000"/>
              </a:lnSpc>
              <a:spcBef>
                <a:spcPts val="0"/>
              </a:spcBef>
              <a:spcAft>
                <a:spcPts val="0"/>
              </a:spcAft>
              <a:buNone/>
            </a:pPr>
            <a:r>
              <a:rPr lang="en" sz="1900">
                <a:solidFill>
                  <a:srgbClr val="000000"/>
                </a:solidFill>
              </a:rPr>
              <a:t>Make a brochure for fisherman that highlights the ways that sea grasses and </a:t>
            </a:r>
            <a:r>
              <a:rPr lang="en" sz="1900">
                <a:solidFill>
                  <a:srgbClr val="000000"/>
                </a:solidFill>
              </a:rPr>
              <a:t>seaweeds</a:t>
            </a:r>
            <a:r>
              <a:rPr lang="en" sz="1900">
                <a:solidFill>
                  <a:srgbClr val="000000"/>
                </a:solidFill>
              </a:rPr>
              <a:t> differ in terms of structure and classification</a:t>
            </a:r>
            <a:endParaRPr sz="1900">
              <a:solidFill>
                <a:srgbClr val="000000"/>
              </a:solidFill>
            </a:endParaRPr>
          </a:p>
          <a:p>
            <a:pPr indent="0" lvl="0" marL="0" rtl="0" algn="l">
              <a:lnSpc>
                <a:spcPct val="100000"/>
              </a:lnSpc>
              <a:spcBef>
                <a:spcPts val="0"/>
              </a:spcBef>
              <a:spcAft>
                <a:spcPts val="0"/>
              </a:spcAft>
              <a:buNone/>
            </a:pPr>
            <a:r>
              <a:rPr lang="en" sz="1900">
                <a:solidFill>
                  <a:srgbClr val="000000"/>
                </a:solidFill>
              </a:rPr>
              <a:t>Vs</a:t>
            </a:r>
            <a:endParaRPr sz="1900">
              <a:solidFill>
                <a:srgbClr val="000000"/>
              </a:solidFill>
            </a:endParaRPr>
          </a:p>
          <a:p>
            <a:pPr indent="0" lvl="0" marL="0" rtl="0" algn="l">
              <a:lnSpc>
                <a:spcPct val="100000"/>
              </a:lnSpc>
              <a:spcBef>
                <a:spcPts val="0"/>
              </a:spcBef>
              <a:spcAft>
                <a:spcPts val="0"/>
              </a:spcAft>
              <a:buNone/>
            </a:pPr>
            <a:r>
              <a:rPr lang="en" sz="1900">
                <a:solidFill>
                  <a:srgbClr val="000000"/>
                </a:solidFill>
              </a:rPr>
              <a:t>Make a brochure for fisherman that highlights the differences between sea grasses and sea weeds</a:t>
            </a:r>
            <a:endParaRPr sz="19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5"/>
          <p:cNvSpPr txBox="1"/>
          <p:nvPr>
            <p:ph type="title"/>
          </p:nvPr>
        </p:nvSpPr>
        <p:spPr>
          <a:xfrm>
            <a:off x="408375" y="2384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get the most out of your PBL</a:t>
            </a:r>
            <a:endParaRPr/>
          </a:p>
        </p:txBody>
      </p:sp>
      <p:sp>
        <p:nvSpPr>
          <p:cNvPr id="272" name="Google Shape;272;p35"/>
          <p:cNvSpPr txBox="1"/>
          <p:nvPr>
            <p:ph idx="1" type="body"/>
          </p:nvPr>
        </p:nvSpPr>
        <p:spPr>
          <a:xfrm>
            <a:off x="408375" y="839400"/>
            <a:ext cx="7916400" cy="3599400"/>
          </a:xfrm>
          <a:prstGeom prst="rect">
            <a:avLst/>
          </a:prstGeom>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Clr>
                <a:srgbClr val="000000"/>
              </a:buClr>
              <a:buSzPts val="1900"/>
              <a:buChar char="●"/>
            </a:pPr>
            <a:r>
              <a:rPr lang="en" sz="1900">
                <a:solidFill>
                  <a:srgbClr val="000000"/>
                </a:solidFill>
              </a:rPr>
              <a:t>Take the time to create resources that will </a:t>
            </a:r>
            <a:r>
              <a:rPr lang="en" sz="1900">
                <a:solidFill>
                  <a:srgbClr val="000000"/>
                </a:solidFill>
              </a:rPr>
              <a:t>utilize</a:t>
            </a:r>
            <a:r>
              <a:rPr lang="en" sz="1900">
                <a:solidFill>
                  <a:srgbClr val="000000"/>
                </a:solidFill>
              </a:rPr>
              <a:t> the concept of </a:t>
            </a:r>
            <a:r>
              <a:rPr b="1" lang="en" sz="1900">
                <a:solidFill>
                  <a:srgbClr val="000000"/>
                </a:solidFill>
              </a:rPr>
              <a:t>contrasting cases</a:t>
            </a:r>
            <a:r>
              <a:rPr lang="en" sz="1900">
                <a:solidFill>
                  <a:srgbClr val="000000"/>
                </a:solidFill>
              </a:rPr>
              <a:t> (</a:t>
            </a:r>
            <a:r>
              <a:rPr lang="en" sz="1900">
                <a:solidFill>
                  <a:srgbClr val="000000"/>
                </a:solidFill>
              </a:rPr>
              <a:t>comparisons</a:t>
            </a:r>
            <a:r>
              <a:rPr lang="en" sz="1900">
                <a:solidFill>
                  <a:srgbClr val="000000"/>
                </a:solidFill>
              </a:rPr>
              <a:t>) to promote students to make deeper meaning of their new content</a:t>
            </a:r>
            <a:endParaRPr sz="1900">
              <a:solidFill>
                <a:srgbClr val="000000"/>
              </a:solidFill>
            </a:endParaRPr>
          </a:p>
          <a:p>
            <a:pPr indent="-349250" lvl="0" marL="457200" rtl="0" algn="l">
              <a:lnSpc>
                <a:spcPct val="100000"/>
              </a:lnSpc>
              <a:spcBef>
                <a:spcPts val="0"/>
              </a:spcBef>
              <a:spcAft>
                <a:spcPts val="0"/>
              </a:spcAft>
              <a:buClr>
                <a:srgbClr val="000000"/>
              </a:buClr>
              <a:buSzPts val="1900"/>
              <a:buChar char="●"/>
            </a:pPr>
            <a:r>
              <a:rPr lang="en" sz="1900">
                <a:solidFill>
                  <a:srgbClr val="000000"/>
                </a:solidFill>
              </a:rPr>
              <a:t>Examining multiple representations of a concept provides instructional scaffolding to allow students to make deeper meaning from their new science/math content, thereby supporting the development of higher-order questioning (Hall and Miro, 2016; Malkiewich and Chase, 2019). </a:t>
            </a:r>
            <a:endParaRPr sz="1900">
              <a:solidFill>
                <a:srgbClr val="000000"/>
              </a:solidFill>
            </a:endParaRPr>
          </a:p>
          <a:p>
            <a:pPr indent="-349250" lvl="0" marL="457200" rtl="0" algn="l">
              <a:lnSpc>
                <a:spcPct val="100000"/>
              </a:lnSpc>
              <a:spcBef>
                <a:spcPts val="0"/>
              </a:spcBef>
              <a:spcAft>
                <a:spcPts val="0"/>
              </a:spcAft>
              <a:buClr>
                <a:srgbClr val="000000"/>
              </a:buClr>
              <a:buSzPts val="1900"/>
              <a:buChar char="●"/>
            </a:pPr>
            <a:r>
              <a:rPr lang="en" sz="1900">
                <a:solidFill>
                  <a:srgbClr val="000000"/>
                </a:solidFill>
              </a:rPr>
              <a:t>These contrasting cases are an excellent opportunity to link assessment-aligned questions to your PBL to prepare for end of year assessments. </a:t>
            </a:r>
            <a:endParaRPr sz="1900">
              <a:solidFill>
                <a:srgbClr val="000000"/>
              </a:solidFill>
            </a:endParaRPr>
          </a:p>
          <a:p>
            <a:pPr indent="0" lvl="0" marL="0" rtl="0" algn="l">
              <a:lnSpc>
                <a:spcPct val="100000"/>
              </a:lnSpc>
              <a:spcBef>
                <a:spcPts val="0"/>
              </a:spcBef>
              <a:spcAft>
                <a:spcPts val="0"/>
              </a:spcAft>
              <a:buNone/>
            </a:pPr>
            <a:r>
              <a:t/>
            </a:r>
            <a:endParaRPr sz="1900">
              <a:solidFill>
                <a:srgbClr val="000000"/>
              </a:solidFill>
              <a:highlight>
                <a:srgbClr val="FFFF00"/>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6"/>
          <p:cNvSpPr txBox="1"/>
          <p:nvPr>
            <p:ph type="title"/>
          </p:nvPr>
        </p:nvSpPr>
        <p:spPr>
          <a:xfrm>
            <a:off x="408375" y="2384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get the most out of your PBL</a:t>
            </a:r>
            <a:endParaRPr/>
          </a:p>
        </p:txBody>
      </p:sp>
      <p:sp>
        <p:nvSpPr>
          <p:cNvPr id="278" name="Google Shape;278;p36"/>
          <p:cNvSpPr txBox="1"/>
          <p:nvPr>
            <p:ph idx="1" type="body"/>
          </p:nvPr>
        </p:nvSpPr>
        <p:spPr>
          <a:xfrm>
            <a:off x="5693625" y="575175"/>
            <a:ext cx="2809500" cy="4125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500">
                <a:solidFill>
                  <a:srgbClr val="000000"/>
                </a:solidFill>
              </a:rPr>
              <a:t>Contrasting cases</a:t>
            </a:r>
            <a:r>
              <a:rPr lang="en" sz="1500">
                <a:solidFill>
                  <a:srgbClr val="000000"/>
                </a:solidFill>
              </a:rPr>
              <a:t> are the BEST WAY to connect your accountability goals to your activity. </a:t>
            </a:r>
            <a:endParaRPr sz="1500">
              <a:solidFill>
                <a:srgbClr val="000000"/>
              </a:solidFill>
            </a:endParaRPr>
          </a:p>
          <a:p>
            <a:pPr indent="0" lvl="0" marL="0" rtl="0" algn="l">
              <a:lnSpc>
                <a:spcPct val="100000"/>
              </a:lnSpc>
              <a:spcBef>
                <a:spcPts val="0"/>
              </a:spcBef>
              <a:spcAft>
                <a:spcPts val="0"/>
              </a:spcAft>
              <a:buNone/>
            </a:pPr>
            <a:r>
              <a:t/>
            </a:r>
            <a:endParaRPr sz="1500">
              <a:solidFill>
                <a:srgbClr val="000000"/>
              </a:solidFill>
            </a:endParaRPr>
          </a:p>
          <a:p>
            <a:pPr indent="0" lvl="0" marL="0" rtl="0" algn="l">
              <a:lnSpc>
                <a:spcPct val="100000"/>
              </a:lnSpc>
              <a:spcBef>
                <a:spcPts val="0"/>
              </a:spcBef>
              <a:spcAft>
                <a:spcPts val="0"/>
              </a:spcAft>
              <a:buNone/>
            </a:pPr>
            <a:r>
              <a:rPr lang="en" sz="1500">
                <a:solidFill>
                  <a:srgbClr val="000000"/>
                </a:solidFill>
              </a:rPr>
              <a:t>You can even use EOC/FSA style questions and visual representations. </a:t>
            </a:r>
            <a:endParaRPr sz="1500">
              <a:solidFill>
                <a:srgbClr val="000000"/>
              </a:solidFill>
            </a:endParaRPr>
          </a:p>
          <a:p>
            <a:pPr indent="0" lvl="0" marL="0" rtl="0" algn="l">
              <a:lnSpc>
                <a:spcPct val="100000"/>
              </a:lnSpc>
              <a:spcBef>
                <a:spcPts val="0"/>
              </a:spcBef>
              <a:spcAft>
                <a:spcPts val="0"/>
              </a:spcAft>
              <a:buNone/>
            </a:pPr>
            <a:r>
              <a:t/>
            </a:r>
            <a:endParaRPr sz="1500">
              <a:solidFill>
                <a:srgbClr val="000000"/>
              </a:solidFill>
            </a:endParaRPr>
          </a:p>
          <a:p>
            <a:pPr indent="0" lvl="0" marL="0" rtl="0" algn="l">
              <a:lnSpc>
                <a:spcPct val="100000"/>
              </a:lnSpc>
              <a:spcBef>
                <a:spcPts val="0"/>
              </a:spcBef>
              <a:spcAft>
                <a:spcPts val="0"/>
              </a:spcAft>
              <a:buNone/>
            </a:pPr>
            <a:r>
              <a:rPr lang="en" sz="1500">
                <a:solidFill>
                  <a:srgbClr val="000000"/>
                </a:solidFill>
              </a:rPr>
              <a:t>Examples:  </a:t>
            </a:r>
            <a:endParaRPr sz="1500">
              <a:solidFill>
                <a:srgbClr val="000000"/>
              </a:solidFill>
            </a:endParaRPr>
          </a:p>
          <a:p>
            <a:pPr indent="0" lvl="0" marL="0" rtl="0" algn="l">
              <a:lnSpc>
                <a:spcPct val="100000"/>
              </a:lnSpc>
              <a:spcBef>
                <a:spcPts val="0"/>
              </a:spcBef>
              <a:spcAft>
                <a:spcPts val="0"/>
              </a:spcAft>
              <a:buNone/>
            </a:pPr>
            <a:r>
              <a:rPr lang="en" sz="1500">
                <a:solidFill>
                  <a:srgbClr val="000000"/>
                </a:solidFill>
              </a:rPr>
              <a:t>Ask students to evaluate parabolas for differences</a:t>
            </a:r>
            <a:endParaRPr sz="1500">
              <a:solidFill>
                <a:srgbClr val="000000"/>
              </a:solidFill>
            </a:endParaRPr>
          </a:p>
          <a:p>
            <a:pPr indent="0" lvl="0" marL="0" rtl="0" algn="l">
              <a:lnSpc>
                <a:spcPct val="100000"/>
              </a:lnSpc>
              <a:spcBef>
                <a:spcPts val="0"/>
              </a:spcBef>
              <a:spcAft>
                <a:spcPts val="0"/>
              </a:spcAft>
              <a:buNone/>
            </a:pPr>
            <a:r>
              <a:t/>
            </a:r>
            <a:endParaRPr sz="1500">
              <a:solidFill>
                <a:srgbClr val="000000"/>
              </a:solidFill>
            </a:endParaRPr>
          </a:p>
          <a:p>
            <a:pPr indent="0" lvl="0" marL="0" rtl="0" algn="l">
              <a:lnSpc>
                <a:spcPct val="100000"/>
              </a:lnSpc>
              <a:spcBef>
                <a:spcPts val="0"/>
              </a:spcBef>
              <a:spcAft>
                <a:spcPts val="0"/>
              </a:spcAft>
              <a:buNone/>
            </a:pPr>
            <a:r>
              <a:rPr lang="en" sz="1500">
                <a:solidFill>
                  <a:srgbClr val="000000"/>
                </a:solidFill>
              </a:rPr>
              <a:t>Ask students to compare various representations of cells for difference</a:t>
            </a:r>
            <a:endParaRPr sz="1500">
              <a:solidFill>
                <a:srgbClr val="000000"/>
              </a:solidFill>
            </a:endParaRPr>
          </a:p>
          <a:p>
            <a:pPr indent="0" lvl="0" marL="0" rtl="0" algn="l">
              <a:lnSpc>
                <a:spcPct val="100000"/>
              </a:lnSpc>
              <a:spcBef>
                <a:spcPts val="0"/>
              </a:spcBef>
              <a:spcAft>
                <a:spcPts val="0"/>
              </a:spcAft>
              <a:buNone/>
            </a:pPr>
            <a:r>
              <a:t/>
            </a:r>
            <a:endParaRPr sz="1500">
              <a:solidFill>
                <a:srgbClr val="000000"/>
              </a:solidFill>
            </a:endParaRPr>
          </a:p>
          <a:p>
            <a:pPr indent="0" lvl="0" marL="0" rtl="0" algn="l">
              <a:lnSpc>
                <a:spcPct val="100000"/>
              </a:lnSpc>
              <a:spcBef>
                <a:spcPts val="0"/>
              </a:spcBef>
              <a:spcAft>
                <a:spcPts val="0"/>
              </a:spcAft>
              <a:buNone/>
            </a:pPr>
            <a:r>
              <a:rPr lang="en" sz="1500">
                <a:solidFill>
                  <a:srgbClr val="000000"/>
                </a:solidFill>
              </a:rPr>
              <a:t>Source: Malkiewich and Chase (2019) </a:t>
            </a:r>
            <a:endParaRPr sz="1600"/>
          </a:p>
        </p:txBody>
      </p:sp>
      <p:pic>
        <p:nvPicPr>
          <p:cNvPr id="279" name="Google Shape;279;p36"/>
          <p:cNvPicPr preferRelativeResize="0"/>
          <p:nvPr/>
        </p:nvPicPr>
        <p:blipFill>
          <a:blip r:embed="rId3">
            <a:alphaModFix/>
          </a:blip>
          <a:stretch>
            <a:fillRect/>
          </a:stretch>
        </p:blipFill>
        <p:spPr>
          <a:xfrm>
            <a:off x="263450" y="772050"/>
            <a:ext cx="5031951" cy="42037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37"/>
          <p:cNvPicPr preferRelativeResize="0"/>
          <p:nvPr/>
        </p:nvPicPr>
        <p:blipFill rotWithShape="1">
          <a:blip r:embed="rId3">
            <a:alphaModFix/>
          </a:blip>
          <a:srcRect b="9049" l="1624" r="1691" t="1616"/>
          <a:stretch/>
        </p:blipFill>
        <p:spPr>
          <a:xfrm>
            <a:off x="941025" y="236150"/>
            <a:ext cx="7493987" cy="47894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8"/>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Be sure to check out the STEM and Maker-based items in the SEALED Repository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9"/>
          <p:cNvSpPr txBox="1"/>
          <p:nvPr>
            <p:ph type="title"/>
          </p:nvPr>
        </p:nvSpPr>
        <p:spPr>
          <a:xfrm>
            <a:off x="408375" y="2384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295" name="Google Shape;295;p39"/>
          <p:cNvSpPr txBox="1"/>
          <p:nvPr>
            <p:ph idx="1" type="body"/>
          </p:nvPr>
        </p:nvSpPr>
        <p:spPr>
          <a:xfrm>
            <a:off x="483750" y="839400"/>
            <a:ext cx="8660400" cy="4060800"/>
          </a:xfrm>
          <a:prstGeom prst="rect">
            <a:avLst/>
          </a:prstGeom>
        </p:spPr>
        <p:txBody>
          <a:bodyPr anchorCtr="0" anchor="t" bIns="91425" lIns="91425" spcFirstLastPara="1" rIns="91425" wrap="square" tIns="91425">
            <a:noAutofit/>
          </a:bodyPr>
          <a:lstStyle/>
          <a:p>
            <a:pPr indent="-400050" lvl="0" marL="400050" rtl="0" algn="l">
              <a:lnSpc>
                <a:spcPct val="100000"/>
              </a:lnSpc>
              <a:spcBef>
                <a:spcPts val="0"/>
              </a:spcBef>
              <a:spcAft>
                <a:spcPts val="0"/>
              </a:spcAft>
              <a:buNone/>
            </a:pPr>
            <a:r>
              <a:rPr lang="en" sz="1200">
                <a:solidFill>
                  <a:srgbClr val="000000"/>
                </a:solidFill>
              </a:rPr>
              <a:t>Beckett, G.H., Hemmings, A., Maltbie, C., Wright, K., and Sherman, M. (2015). An evaluation study of the CincySTEM ITEST projects: Experience, peer support, professional development and sustainability.  </a:t>
            </a:r>
            <a:r>
              <a:rPr i="1" lang="en" sz="1200">
                <a:solidFill>
                  <a:srgbClr val="000000"/>
                </a:solidFill>
              </a:rPr>
              <a:t>Journal of STEM Teacher Education, 50 </a:t>
            </a:r>
            <a:r>
              <a:rPr lang="en" sz="1200">
                <a:solidFill>
                  <a:srgbClr val="000000"/>
                </a:solidFill>
              </a:rPr>
              <a:t>(1), p. 3-17.</a:t>
            </a:r>
            <a:endParaRPr sz="1200">
              <a:solidFill>
                <a:srgbClr val="000000"/>
              </a:solidFill>
            </a:endParaRPr>
          </a:p>
          <a:p>
            <a:pPr indent="-400050" lvl="0" marL="400050" rtl="0" algn="l">
              <a:lnSpc>
                <a:spcPct val="100000"/>
              </a:lnSpc>
              <a:spcBef>
                <a:spcPts val="0"/>
              </a:spcBef>
              <a:spcAft>
                <a:spcPts val="0"/>
              </a:spcAft>
              <a:buNone/>
            </a:pPr>
            <a:r>
              <a:t/>
            </a:r>
            <a:endParaRPr sz="1200">
              <a:solidFill>
                <a:srgbClr val="000000"/>
              </a:solidFill>
            </a:endParaRPr>
          </a:p>
          <a:p>
            <a:pPr indent="-400050" lvl="0" marL="400050" rtl="0" algn="l">
              <a:lnSpc>
                <a:spcPct val="100000"/>
              </a:lnSpc>
              <a:spcBef>
                <a:spcPts val="0"/>
              </a:spcBef>
              <a:spcAft>
                <a:spcPts val="0"/>
              </a:spcAft>
              <a:buNone/>
            </a:pPr>
            <a:r>
              <a:rPr lang="en" sz="1200">
                <a:solidFill>
                  <a:srgbClr val="000000"/>
                </a:solidFill>
              </a:rPr>
              <a:t>Bicer, A. and Capraro, R.M. (2019).  Mathematics achievement in the secondary high school context of STEM and non-STEM schools.  </a:t>
            </a:r>
            <a:r>
              <a:rPr i="1" lang="en" sz="1200">
                <a:solidFill>
                  <a:srgbClr val="000000"/>
                </a:solidFill>
              </a:rPr>
              <a:t>School Science and Mathematics. </a:t>
            </a:r>
            <a:endParaRPr i="1" sz="1200">
              <a:solidFill>
                <a:srgbClr val="000000"/>
              </a:solidFill>
            </a:endParaRPr>
          </a:p>
          <a:p>
            <a:pPr indent="-400050" lvl="0" marL="400050" rtl="0" algn="l">
              <a:lnSpc>
                <a:spcPct val="100000"/>
              </a:lnSpc>
              <a:spcBef>
                <a:spcPts val="0"/>
              </a:spcBef>
              <a:spcAft>
                <a:spcPts val="0"/>
              </a:spcAft>
              <a:buNone/>
            </a:pPr>
            <a:r>
              <a:t/>
            </a:r>
            <a:endParaRPr i="1" sz="1200">
              <a:solidFill>
                <a:srgbClr val="000000"/>
              </a:solidFill>
            </a:endParaRPr>
          </a:p>
          <a:p>
            <a:pPr indent="-400050" lvl="0" marL="400050" rtl="0" algn="l">
              <a:lnSpc>
                <a:spcPct val="100000"/>
              </a:lnSpc>
              <a:spcBef>
                <a:spcPts val="0"/>
              </a:spcBef>
              <a:spcAft>
                <a:spcPts val="0"/>
              </a:spcAft>
              <a:buNone/>
            </a:pPr>
            <a:r>
              <a:rPr lang="en" sz="1200">
                <a:solidFill>
                  <a:srgbClr val="000000"/>
                </a:solidFill>
              </a:rPr>
              <a:t>Buck Institute for Education. (2019) Home: MyPBLWorks. Retrieved June 06, 2020, from </a:t>
            </a:r>
            <a:r>
              <a:rPr lang="en" sz="1200" u="sng">
                <a:solidFill>
                  <a:srgbClr val="1155CC"/>
                </a:solidFill>
                <a:hlinkClick r:id="rId3">
                  <a:extLst>
                    <a:ext uri="{A12FA001-AC4F-418D-AE19-62706E023703}">
                      <ahyp:hlinkClr val="tx"/>
                    </a:ext>
                  </a:extLst>
                </a:hlinkClick>
              </a:rPr>
              <a:t>https://my.pblworks.org/</a:t>
            </a:r>
            <a:r>
              <a:rPr lang="en" sz="1200">
                <a:solidFill>
                  <a:srgbClr val="000000"/>
                </a:solidFill>
              </a:rPr>
              <a:t>. </a:t>
            </a:r>
            <a:endParaRPr sz="1200">
              <a:solidFill>
                <a:srgbClr val="000000"/>
              </a:solidFill>
            </a:endParaRPr>
          </a:p>
          <a:p>
            <a:pPr indent="-400050" lvl="0" marL="400050" rtl="0" algn="l">
              <a:lnSpc>
                <a:spcPct val="100000"/>
              </a:lnSpc>
              <a:spcBef>
                <a:spcPts val="0"/>
              </a:spcBef>
              <a:spcAft>
                <a:spcPts val="0"/>
              </a:spcAft>
              <a:buNone/>
            </a:pPr>
            <a:r>
              <a:t/>
            </a:r>
            <a:endParaRPr sz="1200">
              <a:solidFill>
                <a:srgbClr val="000000"/>
              </a:solidFill>
            </a:endParaRPr>
          </a:p>
          <a:p>
            <a:pPr indent="-400050" lvl="0" marL="400050" rtl="0" algn="l">
              <a:lnSpc>
                <a:spcPct val="100000"/>
              </a:lnSpc>
              <a:spcBef>
                <a:spcPts val="0"/>
              </a:spcBef>
              <a:spcAft>
                <a:spcPts val="0"/>
              </a:spcAft>
              <a:buNone/>
            </a:pPr>
            <a:r>
              <a:rPr lang="en" sz="1200">
                <a:solidFill>
                  <a:srgbClr val="000000"/>
                </a:solidFill>
              </a:rPr>
              <a:t>Christensen, R., Knezek, G., and Tyler-Wood, T. (2015).  Alignment of hands-on STEM engagement activities with positive STEM dispositions in secondary school students.  </a:t>
            </a:r>
            <a:r>
              <a:rPr i="1" lang="en" sz="1200">
                <a:solidFill>
                  <a:srgbClr val="000000"/>
                </a:solidFill>
              </a:rPr>
              <a:t>Journal of Science Education and Technology, 24</a:t>
            </a:r>
            <a:r>
              <a:rPr lang="en" sz="1200">
                <a:solidFill>
                  <a:srgbClr val="000000"/>
                </a:solidFill>
              </a:rPr>
              <a:t>, p. 898-909.  DOI </a:t>
            </a:r>
            <a:r>
              <a:rPr lang="en" sz="1200" u="sng">
                <a:solidFill>
                  <a:srgbClr val="1155CC"/>
                </a:solidFill>
                <a:hlinkClick r:id="rId4">
                  <a:extLst>
                    <a:ext uri="{A12FA001-AC4F-418D-AE19-62706E023703}">
                      <ahyp:hlinkClr val="tx"/>
                    </a:ext>
                  </a:extLst>
                </a:hlinkClick>
              </a:rPr>
              <a:t>https://doi.org/10.1007/s10956-015-9572-6</a:t>
            </a:r>
            <a:endParaRPr sz="1200">
              <a:solidFill>
                <a:srgbClr val="000000"/>
              </a:solidFill>
            </a:endParaRPr>
          </a:p>
          <a:p>
            <a:pPr indent="-400050" lvl="0" marL="400050" rtl="0" algn="l">
              <a:lnSpc>
                <a:spcPct val="100000"/>
              </a:lnSpc>
              <a:spcBef>
                <a:spcPts val="0"/>
              </a:spcBef>
              <a:spcAft>
                <a:spcPts val="0"/>
              </a:spcAft>
              <a:buNone/>
            </a:pPr>
            <a:r>
              <a:t/>
            </a:r>
            <a:endParaRPr sz="1200">
              <a:solidFill>
                <a:srgbClr val="000000"/>
              </a:solidFill>
            </a:endParaRPr>
          </a:p>
          <a:p>
            <a:pPr indent="-400050" lvl="0" marL="400050" rtl="0" algn="l">
              <a:lnSpc>
                <a:spcPct val="100000"/>
              </a:lnSpc>
              <a:spcBef>
                <a:spcPts val="0"/>
              </a:spcBef>
              <a:spcAft>
                <a:spcPts val="0"/>
              </a:spcAft>
              <a:buNone/>
            </a:pPr>
            <a:r>
              <a:rPr lang="en" sz="1200">
                <a:solidFill>
                  <a:srgbClr val="000000"/>
                </a:solidFill>
              </a:rPr>
              <a:t>Duncan-Andrade, J.M., and Morrell, E. (2008). The art of critical pedagogy: Possibilities for moving from theory to practice in urban schools.  </a:t>
            </a:r>
            <a:r>
              <a:rPr i="1" lang="en" sz="1200">
                <a:solidFill>
                  <a:srgbClr val="000000"/>
                </a:solidFill>
              </a:rPr>
              <a:t>Counterpoints, 285</a:t>
            </a:r>
            <a:r>
              <a:rPr lang="en" sz="1200">
                <a:solidFill>
                  <a:srgbClr val="000000"/>
                </a:solidFill>
              </a:rPr>
              <a:t>, p. 23-48.</a:t>
            </a:r>
            <a:endParaRPr sz="1200">
              <a:solidFill>
                <a:srgbClr val="000000"/>
              </a:solidFill>
            </a:endParaRPr>
          </a:p>
          <a:p>
            <a:pPr indent="-400050" lvl="0" marL="400050" rtl="0" algn="l">
              <a:lnSpc>
                <a:spcPct val="100000"/>
              </a:lnSpc>
              <a:spcBef>
                <a:spcPts val="0"/>
              </a:spcBef>
              <a:spcAft>
                <a:spcPts val="0"/>
              </a:spcAft>
              <a:buNone/>
            </a:pPr>
            <a:r>
              <a:t/>
            </a:r>
            <a:endParaRPr sz="1200">
              <a:solidFill>
                <a:srgbClr val="000000"/>
              </a:solidFill>
            </a:endParaRPr>
          </a:p>
          <a:p>
            <a:pPr indent="-400050" lvl="0" marL="400050" rtl="0" algn="l">
              <a:lnSpc>
                <a:spcPct val="100000"/>
              </a:lnSpc>
              <a:spcBef>
                <a:spcPts val="0"/>
              </a:spcBef>
              <a:spcAft>
                <a:spcPts val="0"/>
              </a:spcAft>
              <a:buNone/>
            </a:pPr>
            <a:r>
              <a:rPr lang="en" sz="1200">
                <a:solidFill>
                  <a:srgbClr val="000000"/>
                </a:solidFill>
              </a:rPr>
              <a:t>Eisenkraft, A. and Freake, S.C. (Eds.).  (2018).  </a:t>
            </a:r>
            <a:r>
              <a:rPr i="1" lang="en" sz="1200">
                <a:solidFill>
                  <a:srgbClr val="000000"/>
                </a:solidFill>
              </a:rPr>
              <a:t>Beyond the Eggdrop: Infusing engineering into high school physics.  </a:t>
            </a:r>
            <a:r>
              <a:rPr lang="en" sz="1200">
                <a:solidFill>
                  <a:srgbClr val="000000"/>
                </a:solidFill>
              </a:rPr>
              <a:t>NSTA Press</a:t>
            </a:r>
            <a:endParaRPr sz="1200">
              <a:solidFill>
                <a:srgbClr val="000000"/>
              </a:solidFill>
            </a:endParaRPr>
          </a:p>
          <a:p>
            <a:pPr indent="-400050" lvl="0" marL="400050" rtl="0" algn="l">
              <a:lnSpc>
                <a:spcPct val="100000"/>
              </a:lnSpc>
              <a:spcBef>
                <a:spcPts val="0"/>
              </a:spcBef>
              <a:spcAft>
                <a:spcPts val="0"/>
              </a:spcAft>
              <a:buNone/>
            </a:pPr>
            <a:r>
              <a:t/>
            </a:r>
            <a:endParaRPr sz="1200">
              <a:solidFill>
                <a:srgbClr val="000000"/>
              </a:solidFill>
            </a:endParaRPr>
          </a:p>
          <a:p>
            <a:pPr indent="-400050" lvl="0" marL="400050" rtl="0" algn="l">
              <a:lnSpc>
                <a:spcPct val="100000"/>
              </a:lnSpc>
              <a:spcBef>
                <a:spcPts val="0"/>
              </a:spcBef>
              <a:spcAft>
                <a:spcPts val="0"/>
              </a:spcAft>
              <a:buNone/>
            </a:pPr>
            <a:r>
              <a:rPr lang="en" sz="1200">
                <a:solidFill>
                  <a:srgbClr val="000000"/>
                </a:solidFill>
              </a:rPr>
              <a:t>Fredricks, J.A., Wang, M., Linn, J.S., Hofkens, T.L., Sung, H., Parr, A., and Allerton, J. (2016).  Using qualitative methods to develop a survey measure of math and science engagement.  </a:t>
            </a:r>
            <a:r>
              <a:rPr i="1" lang="en" sz="1200">
                <a:solidFill>
                  <a:srgbClr val="000000"/>
                </a:solidFill>
              </a:rPr>
              <a:t>Learning and Instruct</a:t>
            </a:r>
            <a:r>
              <a:rPr i="1" lang="en" sz="1200">
                <a:solidFill>
                  <a:srgbClr val="000000"/>
                </a:solidFill>
              </a:rPr>
              <a:t>ion, 43, </a:t>
            </a:r>
            <a:r>
              <a:rPr lang="en" sz="1200">
                <a:solidFill>
                  <a:srgbClr val="000000"/>
                </a:solidFill>
              </a:rPr>
              <a:t>p. 5-15.</a:t>
            </a:r>
            <a:endParaRPr sz="1200">
              <a:solidFill>
                <a:srgbClr val="000000"/>
              </a:solidFill>
            </a:endParaRPr>
          </a:p>
          <a:p>
            <a:pPr indent="-400050" lvl="0" marL="400050" rtl="0" algn="l">
              <a:lnSpc>
                <a:spcPct val="100000"/>
              </a:lnSpc>
              <a:spcBef>
                <a:spcPts val="0"/>
              </a:spcBef>
              <a:spcAft>
                <a:spcPts val="0"/>
              </a:spcAft>
              <a:buNone/>
            </a:pPr>
            <a:r>
              <a:t/>
            </a:r>
            <a:endParaRPr sz="1050">
              <a:solidFill>
                <a:srgbClr val="030303"/>
              </a:solidFill>
              <a:highlight>
                <a:srgbClr val="F9F9F9"/>
              </a:highlight>
              <a:latin typeface="Roboto"/>
              <a:ea typeface="Roboto"/>
              <a:cs typeface="Roboto"/>
              <a:sym typeface="Roboto"/>
            </a:endParaRPr>
          </a:p>
          <a:p>
            <a:pPr indent="-400050" lvl="0" marL="400050" rtl="0" algn="l">
              <a:lnSpc>
                <a:spcPct val="100000"/>
              </a:lnSpc>
              <a:spcBef>
                <a:spcPts val="0"/>
              </a:spcBef>
              <a:spcAft>
                <a:spcPts val="0"/>
              </a:spcAft>
              <a:buNone/>
            </a:pPr>
            <a:r>
              <a:rPr lang="en" sz="1050">
                <a:solidFill>
                  <a:srgbClr val="030303"/>
                </a:solidFill>
                <a:highlight>
                  <a:srgbClr val="F9F9F9"/>
                </a:highlight>
                <a:latin typeface="Roboto"/>
                <a:ea typeface="Roboto"/>
                <a:cs typeface="Roboto"/>
                <a:sym typeface="Roboto"/>
              </a:rPr>
              <a:t>Gsahsa 4088.  (2010, Decemeber 2) </a:t>
            </a:r>
            <a:r>
              <a:rPr lang="en" sz="1050">
                <a:solidFill>
                  <a:srgbClr val="030303"/>
                </a:solidFill>
                <a:highlight>
                  <a:srgbClr val="F9F9F9"/>
                </a:highlight>
                <a:latin typeface="Roboto"/>
                <a:ea typeface="Roboto"/>
                <a:cs typeface="Roboto"/>
                <a:sym typeface="Roboto"/>
              </a:rPr>
              <a:t> </a:t>
            </a:r>
            <a:r>
              <a:rPr i="1" lang="en" sz="1050">
                <a:solidFill>
                  <a:srgbClr val="030303"/>
                </a:solidFill>
                <a:highlight>
                  <a:srgbClr val="F9F9F9"/>
                </a:highlight>
                <a:latin typeface="Roboto"/>
                <a:ea typeface="Roboto"/>
                <a:cs typeface="Roboto"/>
                <a:sym typeface="Roboto"/>
              </a:rPr>
              <a:t>Student Disengagement </a:t>
            </a:r>
            <a:r>
              <a:rPr lang="en" sz="1050">
                <a:solidFill>
                  <a:srgbClr val="030303"/>
                </a:solidFill>
                <a:highlight>
                  <a:srgbClr val="F9F9F9"/>
                </a:highlight>
                <a:latin typeface="Roboto"/>
                <a:ea typeface="Roboto"/>
                <a:cs typeface="Roboto"/>
                <a:sym typeface="Roboto"/>
              </a:rPr>
              <a:t>[Video] YouTube   </a:t>
            </a:r>
            <a:r>
              <a:rPr lang="en" sz="1100" u="sng">
                <a:solidFill>
                  <a:srgbClr val="3D4594"/>
                </a:solidFill>
                <a:latin typeface="Arial"/>
                <a:ea typeface="Arial"/>
                <a:cs typeface="Arial"/>
                <a:sym typeface="Arial"/>
                <a:hlinkClick r:id="rId5">
                  <a:extLst>
                    <a:ext uri="{A12FA001-AC4F-418D-AE19-62706E023703}">
                      <ahyp:hlinkClr val="tx"/>
                    </a:ext>
                  </a:extLst>
                </a:hlinkClick>
              </a:rPr>
              <a:t>https://www.youtube.com/watch?v=d8lxGL33WQE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0"/>
          <p:cNvSpPr txBox="1"/>
          <p:nvPr>
            <p:ph type="title"/>
          </p:nvPr>
        </p:nvSpPr>
        <p:spPr>
          <a:xfrm>
            <a:off x="408375" y="2384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(Continued)</a:t>
            </a:r>
            <a:endParaRPr/>
          </a:p>
        </p:txBody>
      </p:sp>
      <p:sp>
        <p:nvSpPr>
          <p:cNvPr id="301" name="Google Shape;301;p40"/>
          <p:cNvSpPr txBox="1"/>
          <p:nvPr>
            <p:ph idx="1" type="body"/>
          </p:nvPr>
        </p:nvSpPr>
        <p:spPr>
          <a:xfrm>
            <a:off x="408375" y="839400"/>
            <a:ext cx="7916400" cy="3599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900">
              <a:solidFill>
                <a:srgbClr val="000000"/>
              </a:solidFill>
            </a:endParaRPr>
          </a:p>
          <a:p>
            <a:pPr indent="0" lvl="0" marL="0" rtl="0" algn="l">
              <a:lnSpc>
                <a:spcPct val="100000"/>
              </a:lnSpc>
              <a:spcBef>
                <a:spcPts val="0"/>
              </a:spcBef>
              <a:spcAft>
                <a:spcPts val="0"/>
              </a:spcAft>
              <a:buNone/>
            </a:pPr>
            <a:r>
              <a:t/>
            </a:r>
            <a:endParaRPr sz="1900">
              <a:solidFill>
                <a:srgbClr val="000000"/>
              </a:solidFill>
              <a:highlight>
                <a:srgbClr val="FFFF00"/>
              </a:highlight>
            </a:endParaRPr>
          </a:p>
        </p:txBody>
      </p:sp>
      <p:sp>
        <p:nvSpPr>
          <p:cNvPr id="302" name="Google Shape;302;p40"/>
          <p:cNvSpPr txBox="1"/>
          <p:nvPr/>
        </p:nvSpPr>
        <p:spPr>
          <a:xfrm>
            <a:off x="309700" y="995525"/>
            <a:ext cx="8646900" cy="3000000"/>
          </a:xfrm>
          <a:prstGeom prst="rect">
            <a:avLst/>
          </a:prstGeom>
          <a:noFill/>
          <a:ln>
            <a:noFill/>
          </a:ln>
        </p:spPr>
        <p:txBody>
          <a:bodyPr anchorCtr="0" anchor="t" bIns="91425" lIns="91425" spcFirstLastPara="1" rIns="91425" wrap="square" tIns="91425">
            <a:noAutofit/>
          </a:bodyPr>
          <a:lstStyle/>
          <a:p>
            <a:pPr indent="-400050" lvl="0" marL="457200" rtl="0" algn="l">
              <a:spcBef>
                <a:spcPts val="0"/>
              </a:spcBef>
              <a:spcAft>
                <a:spcPts val="0"/>
              </a:spcAft>
              <a:buNone/>
            </a:pPr>
            <a:r>
              <a:rPr lang="en" sz="1200">
                <a:latin typeface="Calibri"/>
                <a:ea typeface="Calibri"/>
                <a:cs typeface="Calibri"/>
                <a:sym typeface="Calibri"/>
              </a:rPr>
              <a:t>Hall, A. and Miro, D. (2016).  A study of student engagement in project-based learning across multiple approaches to STEM education programs. </a:t>
            </a:r>
            <a:r>
              <a:rPr i="1" lang="en" sz="1200">
                <a:latin typeface="Calibri"/>
                <a:ea typeface="Calibri"/>
                <a:cs typeface="Calibri"/>
                <a:sym typeface="Calibri"/>
              </a:rPr>
              <a:t>School Science and Mathematics, 116</a:t>
            </a:r>
            <a:r>
              <a:rPr lang="en" sz="1200">
                <a:latin typeface="Calibri"/>
                <a:ea typeface="Calibri"/>
                <a:cs typeface="Calibri"/>
                <a:sym typeface="Calibri"/>
              </a:rPr>
              <a:t> (6), p. 310-319.</a:t>
            </a:r>
            <a:endParaRPr sz="1200">
              <a:latin typeface="Calibri"/>
              <a:ea typeface="Calibri"/>
              <a:cs typeface="Calibri"/>
              <a:sym typeface="Calibri"/>
            </a:endParaRPr>
          </a:p>
          <a:p>
            <a:pPr indent="-400050" lvl="0" marL="457200" rtl="0" algn="l">
              <a:spcBef>
                <a:spcPts val="0"/>
              </a:spcBef>
              <a:spcAft>
                <a:spcPts val="0"/>
              </a:spcAft>
              <a:buNone/>
            </a:pPr>
            <a:r>
              <a:t/>
            </a:r>
            <a:endParaRPr sz="1200">
              <a:latin typeface="Calibri"/>
              <a:ea typeface="Calibri"/>
              <a:cs typeface="Calibri"/>
              <a:sym typeface="Calibri"/>
            </a:endParaRPr>
          </a:p>
          <a:p>
            <a:pPr indent="-400050" lvl="0" marL="457200" rtl="0" algn="l">
              <a:spcBef>
                <a:spcPts val="0"/>
              </a:spcBef>
              <a:spcAft>
                <a:spcPts val="0"/>
              </a:spcAft>
              <a:buNone/>
            </a:pPr>
            <a:r>
              <a:rPr lang="en" sz="1200">
                <a:latin typeface="Calibri"/>
                <a:ea typeface="Calibri"/>
                <a:cs typeface="Calibri"/>
                <a:sym typeface="Calibri"/>
              </a:rPr>
              <a:t>Honey, M., Pearson, G., &amp; Schweingruber, H. (2014). </a:t>
            </a:r>
            <a:r>
              <a:rPr i="1" lang="en" sz="1200">
                <a:latin typeface="Calibri"/>
                <a:ea typeface="Calibri"/>
                <a:cs typeface="Calibri"/>
                <a:sym typeface="Calibri"/>
              </a:rPr>
              <a:t>STEM integration in K-12 education: Status, prospects, and an agenda for research. </a:t>
            </a:r>
            <a:r>
              <a:rPr lang="en" sz="1200">
                <a:latin typeface="Calibri"/>
                <a:ea typeface="Calibri"/>
                <a:cs typeface="Calibri"/>
                <a:sym typeface="Calibri"/>
              </a:rPr>
              <a:t>The National Academies Press. (Free download available at:</a:t>
            </a:r>
            <a:r>
              <a:rPr lang="en" sz="1200">
                <a:uFill>
                  <a:noFill/>
                </a:uFill>
                <a:latin typeface="Calibri"/>
                <a:ea typeface="Calibri"/>
                <a:cs typeface="Calibri"/>
                <a:sym typeface="Calibri"/>
                <a:hlinkClick r:id="rId3"/>
              </a:rPr>
              <a:t> </a:t>
            </a:r>
            <a:r>
              <a:rPr lang="en" sz="1200" u="sng">
                <a:solidFill>
                  <a:srgbClr val="1155CC"/>
                </a:solidFill>
                <a:latin typeface="Calibri"/>
                <a:ea typeface="Calibri"/>
                <a:cs typeface="Calibri"/>
                <a:sym typeface="Calibri"/>
                <a:hlinkClick r:id="rId4">
                  <a:extLst>
                    <a:ext uri="{A12FA001-AC4F-418D-AE19-62706E023703}">
                      <ahyp:hlinkClr val="tx"/>
                    </a:ext>
                  </a:extLst>
                </a:hlinkClick>
              </a:rPr>
              <a:t>http://www.nap.edu/catalog/18612/stem-integration-in-k-12-education-status-prospects-and-an</a:t>
            </a:r>
            <a:r>
              <a:rPr lang="en" sz="1200">
                <a:latin typeface="Calibri"/>
                <a:ea typeface="Calibri"/>
                <a:cs typeface="Calibri"/>
                <a:sym typeface="Calibri"/>
              </a:rPr>
              <a:t>)</a:t>
            </a:r>
            <a:endParaRPr sz="1200">
              <a:latin typeface="Calibri"/>
              <a:ea typeface="Calibri"/>
              <a:cs typeface="Calibri"/>
              <a:sym typeface="Calibri"/>
            </a:endParaRPr>
          </a:p>
          <a:p>
            <a:pPr indent="-400050" lvl="0" marL="457200" rtl="0" algn="l">
              <a:spcBef>
                <a:spcPts val="0"/>
              </a:spcBef>
              <a:spcAft>
                <a:spcPts val="0"/>
              </a:spcAft>
              <a:buNone/>
            </a:pPr>
            <a:r>
              <a:t/>
            </a:r>
            <a:endParaRPr sz="1200">
              <a:latin typeface="Calibri"/>
              <a:ea typeface="Calibri"/>
              <a:cs typeface="Calibri"/>
              <a:sym typeface="Calibri"/>
            </a:endParaRPr>
          </a:p>
          <a:p>
            <a:pPr indent="-400050" lvl="0" marL="457200" rtl="0" algn="l">
              <a:spcBef>
                <a:spcPts val="0"/>
              </a:spcBef>
              <a:spcAft>
                <a:spcPts val="0"/>
              </a:spcAft>
              <a:buNone/>
            </a:pPr>
            <a:r>
              <a:rPr lang="en" sz="1200">
                <a:latin typeface="Calibri"/>
                <a:ea typeface="Calibri"/>
                <a:cs typeface="Calibri"/>
                <a:sym typeface="Calibri"/>
              </a:rPr>
              <a:t>Lenz, B. (2015). </a:t>
            </a:r>
            <a:r>
              <a:rPr i="1" lang="en" sz="1200">
                <a:latin typeface="Calibri"/>
                <a:ea typeface="Calibri"/>
                <a:cs typeface="Calibri"/>
                <a:sym typeface="Calibri"/>
              </a:rPr>
              <a:t>Transforming schools using project based assessment and Common Core Standards</a:t>
            </a:r>
            <a:r>
              <a:rPr lang="en" sz="1200">
                <a:latin typeface="Calibri"/>
                <a:ea typeface="Calibri"/>
                <a:cs typeface="Calibri"/>
                <a:sym typeface="Calibri"/>
              </a:rPr>
              <a:t>. </a:t>
            </a:r>
            <a:endParaRPr sz="1200">
              <a:latin typeface="Calibri"/>
              <a:ea typeface="Calibri"/>
              <a:cs typeface="Calibri"/>
              <a:sym typeface="Calibri"/>
            </a:endParaRPr>
          </a:p>
          <a:p>
            <a:pPr indent="-400050" lvl="0" marL="457200" rtl="0" algn="l">
              <a:spcBef>
                <a:spcPts val="0"/>
              </a:spcBef>
              <a:spcAft>
                <a:spcPts val="0"/>
              </a:spcAft>
              <a:buNone/>
            </a:pPr>
            <a:r>
              <a:t/>
            </a:r>
            <a:endParaRPr i="1" sz="1200">
              <a:latin typeface="Calibri"/>
              <a:ea typeface="Calibri"/>
              <a:cs typeface="Calibri"/>
              <a:sym typeface="Calibri"/>
            </a:endParaRPr>
          </a:p>
          <a:p>
            <a:pPr indent="-400050" lvl="0" marL="457200" rtl="0" algn="l">
              <a:spcBef>
                <a:spcPts val="0"/>
              </a:spcBef>
              <a:spcAft>
                <a:spcPts val="0"/>
              </a:spcAft>
              <a:buNone/>
            </a:pPr>
            <a:r>
              <a:rPr lang="en" sz="1200">
                <a:latin typeface="Times New Roman"/>
                <a:ea typeface="Times New Roman"/>
                <a:cs typeface="Times New Roman"/>
                <a:sym typeface="Times New Roman"/>
              </a:rPr>
              <a:t>Malkiewich, L.J. and Chase, C.C. (2019).  What’s your goal? The importance of shaping the goals of engineering tasks to focus learners on the underlying science. </a:t>
            </a:r>
            <a:r>
              <a:rPr i="1" lang="en" sz="1200">
                <a:latin typeface="Times New Roman"/>
                <a:ea typeface="Times New Roman"/>
                <a:cs typeface="Times New Roman"/>
                <a:sym typeface="Times New Roman"/>
              </a:rPr>
              <a:t>Instructional Science, 47</a:t>
            </a:r>
            <a:r>
              <a:rPr lang="en" sz="1200">
                <a:latin typeface="Times New Roman"/>
                <a:ea typeface="Times New Roman"/>
                <a:cs typeface="Times New Roman"/>
                <a:sym typeface="Times New Roman"/>
              </a:rPr>
              <a:t>, p. 551-558.  DOI:  </a:t>
            </a:r>
            <a:r>
              <a:rPr lang="en" sz="1200" u="sng">
                <a:solidFill>
                  <a:srgbClr val="1155CC"/>
                </a:solidFill>
                <a:latin typeface="Times New Roman"/>
                <a:ea typeface="Times New Roman"/>
                <a:cs typeface="Times New Roman"/>
                <a:sym typeface="Times New Roman"/>
                <a:hlinkClick r:id="rId5">
                  <a:extLst>
                    <a:ext uri="{A12FA001-AC4F-418D-AE19-62706E023703}">
                      <ahyp:hlinkClr val="tx"/>
                    </a:ext>
                  </a:extLst>
                </a:hlinkClick>
              </a:rPr>
              <a:t>https://doi.org/10.1007/s11251-019-09493-2</a:t>
            </a:r>
            <a:endParaRPr i="1" sz="1200">
              <a:latin typeface="Calibri"/>
              <a:ea typeface="Calibri"/>
              <a:cs typeface="Calibri"/>
              <a:sym typeface="Calibri"/>
            </a:endParaRPr>
          </a:p>
          <a:p>
            <a:pPr indent="-400050" lvl="0" marL="457200" rtl="0" algn="l">
              <a:spcBef>
                <a:spcPts val="0"/>
              </a:spcBef>
              <a:spcAft>
                <a:spcPts val="0"/>
              </a:spcAft>
              <a:buNone/>
            </a:pPr>
            <a:r>
              <a:t/>
            </a:r>
            <a:endParaRPr i="1" sz="1200">
              <a:latin typeface="Calibri"/>
              <a:ea typeface="Calibri"/>
              <a:cs typeface="Calibri"/>
              <a:sym typeface="Calibri"/>
            </a:endParaRPr>
          </a:p>
          <a:p>
            <a:pPr indent="-400050" lvl="0" marL="457200" rtl="0" algn="l">
              <a:spcBef>
                <a:spcPts val="0"/>
              </a:spcBef>
              <a:spcAft>
                <a:spcPts val="0"/>
              </a:spcAft>
              <a:buNone/>
            </a:pPr>
            <a:r>
              <a:rPr lang="en" sz="1200">
                <a:latin typeface="Calibri"/>
                <a:ea typeface="Calibri"/>
                <a:cs typeface="Calibri"/>
                <a:sym typeface="Calibri"/>
              </a:rPr>
              <a:t>SMU Maker Education Projec</a:t>
            </a:r>
            <a:r>
              <a:rPr lang="en" sz="1200">
                <a:latin typeface="Calibri"/>
                <a:ea typeface="Calibri"/>
                <a:cs typeface="Calibri"/>
                <a:sym typeface="Calibri"/>
              </a:rPr>
              <a:t>t. (2018).  </a:t>
            </a:r>
            <a:r>
              <a:rPr i="1" lang="en" sz="1200">
                <a:latin typeface="Calibri"/>
                <a:ea typeface="Calibri"/>
                <a:cs typeface="Calibri"/>
                <a:sym typeface="Calibri"/>
              </a:rPr>
              <a:t>STEM Engineering Template</a:t>
            </a:r>
            <a:r>
              <a:rPr lang="en" sz="1200">
                <a:latin typeface="Calibri"/>
                <a:ea typeface="Calibri"/>
                <a:cs typeface="Calibri"/>
                <a:sym typeface="Calibri"/>
              </a:rPr>
              <a:t>. Southern Methodist University.  Retrieved  October 24, 2018, from </a:t>
            </a:r>
            <a:r>
              <a:rPr lang="en" sz="1200" u="sng">
                <a:solidFill>
                  <a:srgbClr val="1155CC"/>
                </a:solidFill>
                <a:latin typeface="Calibri"/>
                <a:ea typeface="Calibri"/>
                <a:cs typeface="Calibri"/>
                <a:sym typeface="Calibri"/>
                <a:hlinkClick r:id="rId6">
                  <a:extLst>
                    <a:ext uri="{A12FA001-AC4F-418D-AE19-62706E023703}">
                      <ahyp:hlinkClr val="tx"/>
                    </a:ext>
                  </a:extLst>
                </a:hlinkClick>
              </a:rPr>
              <a:t>http://smumakeredproject.org/</a:t>
            </a:r>
            <a:r>
              <a:rPr lang="en" sz="1200">
                <a:latin typeface="Calibri"/>
                <a:ea typeface="Calibri"/>
                <a:cs typeface="Calibri"/>
                <a:sym typeface="Calibri"/>
              </a:rPr>
              <a:t>.  NO LONGER AVAILABLE.</a:t>
            </a:r>
            <a:endParaRPr i="1" sz="1200">
              <a:latin typeface="Calibri"/>
              <a:ea typeface="Calibri"/>
              <a:cs typeface="Calibri"/>
              <a:sym typeface="Calibri"/>
            </a:endParaRPr>
          </a:p>
          <a:p>
            <a:pPr indent="-400050" lvl="0" marL="457200" rtl="0" algn="l">
              <a:spcBef>
                <a:spcPts val="0"/>
              </a:spcBef>
              <a:spcAft>
                <a:spcPts val="0"/>
              </a:spcAft>
              <a:buNone/>
            </a:pPr>
            <a:r>
              <a:t/>
            </a:r>
            <a:endParaRPr i="1" sz="1200">
              <a:latin typeface="Calibri"/>
              <a:ea typeface="Calibri"/>
              <a:cs typeface="Calibri"/>
              <a:sym typeface="Calibri"/>
            </a:endParaRPr>
          </a:p>
          <a:p>
            <a:pPr indent="-400050" lvl="0" marL="457200" rtl="0" algn="l">
              <a:spcBef>
                <a:spcPts val="0"/>
              </a:spcBef>
              <a:spcAft>
                <a:spcPts val="0"/>
              </a:spcAft>
              <a:buNone/>
            </a:pPr>
            <a:r>
              <a:rPr lang="en" sz="1200">
                <a:latin typeface="Calibri"/>
                <a:ea typeface="Calibri"/>
                <a:cs typeface="Calibri"/>
                <a:sym typeface="Calibri"/>
              </a:rPr>
              <a:t>Toshalis, E. (2015).</a:t>
            </a:r>
            <a:r>
              <a:rPr i="1" lang="en" sz="1200">
                <a:latin typeface="Calibri"/>
                <a:ea typeface="Calibri"/>
                <a:cs typeface="Calibri"/>
                <a:sym typeface="Calibri"/>
              </a:rPr>
              <a:t> Make me!: Understanding and engaging student resistance in school. </a:t>
            </a:r>
            <a:r>
              <a:rPr lang="en" sz="1200">
                <a:latin typeface="Calibri"/>
                <a:ea typeface="Calibri"/>
                <a:cs typeface="Calibri"/>
                <a:sym typeface="Calibri"/>
              </a:rPr>
              <a:t>Harvard Education Press.</a:t>
            </a:r>
            <a:endParaRPr sz="1200">
              <a:latin typeface="Calibri"/>
              <a:ea typeface="Calibri"/>
              <a:cs typeface="Calibri"/>
              <a:sym typeface="Calibri"/>
            </a:endParaRPr>
          </a:p>
          <a:p>
            <a:pPr indent="0" lvl="0" marL="1371600" rtl="0" algn="l">
              <a:spcBef>
                <a:spcPts val="0"/>
              </a:spcBef>
              <a:spcAft>
                <a:spcPts val="0"/>
              </a:spcAft>
              <a:buNone/>
            </a:pPr>
            <a:r>
              <a:t/>
            </a:r>
            <a:endParaRPr i="1" sz="12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15">
            <a:hlinkClick r:id="rId3"/>
          </p:cNvPr>
          <p:cNvPicPr preferRelativeResize="0"/>
          <p:nvPr/>
        </p:nvPicPr>
        <p:blipFill rotWithShape="1">
          <a:blip r:embed="rId4">
            <a:alphaModFix/>
          </a:blip>
          <a:srcRect b="19045" l="17471" r="18577" t="23811"/>
          <a:stretch/>
        </p:blipFill>
        <p:spPr>
          <a:xfrm>
            <a:off x="6958094" y="571500"/>
            <a:ext cx="1809407" cy="1616875"/>
          </a:xfrm>
          <a:prstGeom prst="rect">
            <a:avLst/>
          </a:prstGeom>
          <a:noFill/>
          <a:ln>
            <a:noFill/>
          </a:ln>
        </p:spPr>
      </p:pic>
      <p:sp>
        <p:nvSpPr>
          <p:cNvPr id="140" name="Google Shape;140;p15"/>
          <p:cNvSpPr txBox="1"/>
          <p:nvPr>
            <p:ph type="title"/>
          </p:nvPr>
        </p:nvSpPr>
        <p:spPr>
          <a:xfrm>
            <a:off x="599400" y="139950"/>
            <a:ext cx="8168100" cy="86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400"/>
              <a:t>Developing a Definition of Engagement</a:t>
            </a:r>
            <a:endParaRPr b="1" sz="2300"/>
          </a:p>
        </p:txBody>
      </p:sp>
      <p:sp>
        <p:nvSpPr>
          <p:cNvPr id="141" name="Google Shape;141;p15"/>
          <p:cNvSpPr txBox="1"/>
          <p:nvPr>
            <p:ph idx="1" type="body"/>
          </p:nvPr>
        </p:nvSpPr>
        <p:spPr>
          <a:xfrm>
            <a:off x="215825" y="862500"/>
            <a:ext cx="7945200" cy="31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Engagement is . . .</a:t>
            </a:r>
            <a:r>
              <a:rPr lang="en" sz="2400"/>
              <a:t> </a:t>
            </a:r>
            <a:endParaRPr sz="2400"/>
          </a:p>
          <a:p>
            <a:pPr indent="-381000" lvl="0" marL="457200" rtl="0" algn="l">
              <a:spcBef>
                <a:spcPts val="1600"/>
              </a:spcBef>
              <a:spcAft>
                <a:spcPts val="0"/>
              </a:spcAft>
              <a:buSzPts val="2400"/>
              <a:buChar char="●"/>
            </a:pPr>
            <a:r>
              <a:rPr lang="en" sz="2400"/>
              <a:t>A predictor of educational outcomes</a:t>
            </a:r>
            <a:endParaRPr b="1" sz="2400"/>
          </a:p>
          <a:p>
            <a:pPr indent="-381000" lvl="0" marL="457200" rtl="0" algn="l">
              <a:spcBef>
                <a:spcPts val="0"/>
              </a:spcBef>
              <a:spcAft>
                <a:spcPts val="0"/>
              </a:spcAft>
              <a:buSzPts val="2400"/>
              <a:buChar char="●"/>
            </a:pPr>
            <a:r>
              <a:rPr lang="en" sz="2400"/>
              <a:t>An indicator that  students are actively involved in their learning</a:t>
            </a:r>
            <a:endParaRPr sz="2400"/>
          </a:p>
          <a:p>
            <a:pPr indent="-381000" lvl="0" marL="457200" rtl="0" algn="l">
              <a:spcBef>
                <a:spcPts val="0"/>
              </a:spcBef>
              <a:spcAft>
                <a:spcPts val="0"/>
              </a:spcAft>
              <a:buSzPts val="2400"/>
              <a:buChar char="●"/>
            </a:pPr>
            <a:r>
              <a:rPr lang="en" sz="2400"/>
              <a:t>A flexible state that can be increased by improving instruction</a:t>
            </a:r>
            <a:endParaRPr sz="2400"/>
          </a:p>
          <a:p>
            <a:pPr indent="-381000" lvl="0" marL="457200" rtl="0" algn="l">
              <a:spcBef>
                <a:spcPts val="0"/>
              </a:spcBef>
              <a:spcAft>
                <a:spcPts val="0"/>
              </a:spcAft>
              <a:buSzPts val="2400"/>
              <a:buChar char="●"/>
            </a:pPr>
            <a:r>
              <a:rPr lang="en" sz="2400"/>
              <a:t>An indicator that can be used to target intervention for academic success</a:t>
            </a:r>
            <a:endParaRPr sz="2400"/>
          </a:p>
          <a:p>
            <a:pPr indent="-381000" lvl="0" marL="457200" rtl="0" algn="l">
              <a:spcBef>
                <a:spcPts val="0"/>
              </a:spcBef>
              <a:spcAft>
                <a:spcPts val="0"/>
              </a:spcAft>
              <a:buSzPts val="2400"/>
              <a:buChar char="●"/>
            </a:pPr>
            <a:r>
              <a:rPr lang="en" sz="2400"/>
              <a:t>Multi-dimensional construct</a:t>
            </a:r>
            <a:endParaRPr sz="2400"/>
          </a:p>
        </p:txBody>
      </p:sp>
      <p:sp>
        <p:nvSpPr>
          <p:cNvPr id="142" name="Google Shape;142;p15"/>
          <p:cNvSpPr txBox="1"/>
          <p:nvPr/>
        </p:nvSpPr>
        <p:spPr>
          <a:xfrm>
            <a:off x="6240775" y="4480550"/>
            <a:ext cx="26517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Source:  Fredricks et. al, (2016)</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6"/>
          <p:cNvSpPr txBox="1"/>
          <p:nvPr>
            <p:ph type="title"/>
          </p:nvPr>
        </p:nvSpPr>
        <p:spPr>
          <a:xfrm>
            <a:off x="511650" y="251375"/>
            <a:ext cx="8120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Multi-Dimensional Nature of Engagement</a:t>
            </a:r>
            <a:endParaRPr/>
          </a:p>
        </p:txBody>
      </p:sp>
      <p:pic>
        <p:nvPicPr>
          <p:cNvPr id="148" name="Google Shape;148;p16"/>
          <p:cNvPicPr preferRelativeResize="0"/>
          <p:nvPr/>
        </p:nvPicPr>
        <p:blipFill>
          <a:blip r:embed="rId3">
            <a:alphaModFix/>
          </a:blip>
          <a:stretch>
            <a:fillRect/>
          </a:stretch>
        </p:blipFill>
        <p:spPr>
          <a:xfrm>
            <a:off x="511650" y="809075"/>
            <a:ext cx="8407726" cy="3977775"/>
          </a:xfrm>
          <a:prstGeom prst="rect">
            <a:avLst/>
          </a:prstGeom>
          <a:noFill/>
          <a:ln>
            <a:noFill/>
          </a:ln>
        </p:spPr>
      </p:pic>
      <p:sp>
        <p:nvSpPr>
          <p:cNvPr id="149" name="Google Shape;149;p16"/>
          <p:cNvSpPr txBox="1"/>
          <p:nvPr/>
        </p:nvSpPr>
        <p:spPr>
          <a:xfrm>
            <a:off x="6147925" y="4573375"/>
            <a:ext cx="26517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Source:  Fredricks et. al, (2016)</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7"/>
          <p:cNvSpPr txBox="1"/>
          <p:nvPr>
            <p:ph type="title"/>
          </p:nvPr>
        </p:nvSpPr>
        <p:spPr>
          <a:xfrm>
            <a:off x="670600" y="5485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This Matters</a:t>
            </a:r>
            <a:endParaRPr/>
          </a:p>
        </p:txBody>
      </p:sp>
      <p:sp>
        <p:nvSpPr>
          <p:cNvPr id="155" name="Google Shape;155;p17"/>
          <p:cNvSpPr txBox="1"/>
          <p:nvPr>
            <p:ph idx="1" type="body"/>
          </p:nvPr>
        </p:nvSpPr>
        <p:spPr>
          <a:xfrm>
            <a:off x="562200" y="1162075"/>
            <a:ext cx="8019600" cy="3331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There is a disconnect between what is being taught in school and the skills students will need for the real world. </a:t>
            </a:r>
            <a:endParaRPr sz="1800"/>
          </a:p>
          <a:p>
            <a:pPr indent="-342900" lvl="0" marL="457200" rtl="0" algn="l">
              <a:spcBef>
                <a:spcPts val="0"/>
              </a:spcBef>
              <a:spcAft>
                <a:spcPts val="0"/>
              </a:spcAft>
              <a:buSzPts val="1800"/>
              <a:buChar char="●"/>
            </a:pPr>
            <a:r>
              <a:rPr lang="en" sz="1800"/>
              <a:t>Students, especially marginalized student groups, feel that the goals and purposes of education are not the same as their goals and purposes.  For these students, education is no longer culturally </a:t>
            </a:r>
            <a:r>
              <a:rPr lang="en" sz="1800"/>
              <a:t>relevant</a:t>
            </a:r>
            <a:r>
              <a:rPr lang="en" sz="1800"/>
              <a:t>. </a:t>
            </a:r>
            <a:endParaRPr sz="1800"/>
          </a:p>
          <a:p>
            <a:pPr indent="-342900" lvl="0" marL="457200" rtl="0" algn="l">
              <a:spcBef>
                <a:spcPts val="0"/>
              </a:spcBef>
              <a:spcAft>
                <a:spcPts val="0"/>
              </a:spcAft>
              <a:buSzPts val="1800"/>
              <a:buChar char="●"/>
            </a:pPr>
            <a:r>
              <a:rPr b="1" lang="en" sz="1800"/>
              <a:t>Disengagement is how students show that disconnect </a:t>
            </a:r>
            <a:r>
              <a:rPr lang="en" sz="1800"/>
              <a:t>(Toshalis, 2015).</a:t>
            </a:r>
            <a:endParaRPr sz="1800"/>
          </a:p>
          <a:p>
            <a:pPr indent="-342900" lvl="0" marL="457200" rtl="0" algn="l">
              <a:spcBef>
                <a:spcPts val="0"/>
              </a:spcBef>
              <a:spcAft>
                <a:spcPts val="0"/>
              </a:spcAft>
              <a:buSzPts val="1800"/>
              <a:buChar char="●"/>
            </a:pPr>
            <a:r>
              <a:rPr lang="en" sz="1800"/>
              <a:t>Only 8% of low-SES students finish a 4-year college degree by their mid-20s (Lenz, 2015). </a:t>
            </a:r>
            <a:endParaRPr sz="1800"/>
          </a:p>
          <a:p>
            <a:pPr indent="-342900" lvl="0" marL="457200" rtl="0" algn="l">
              <a:spcBef>
                <a:spcPts val="0"/>
              </a:spcBef>
              <a:spcAft>
                <a:spcPts val="0"/>
              </a:spcAft>
              <a:buSzPts val="1800"/>
              <a:buChar char="●"/>
            </a:pPr>
            <a:r>
              <a:rPr lang="en" sz="1800"/>
              <a:t>Think about who makes up the L25 at your schools . . . </a:t>
            </a:r>
            <a:endParaRPr sz="1800"/>
          </a:p>
          <a:p>
            <a:pPr indent="-342900" lvl="1" marL="914400" rtl="0" algn="l">
              <a:spcBef>
                <a:spcPts val="0"/>
              </a:spcBef>
              <a:spcAft>
                <a:spcPts val="0"/>
              </a:spcAft>
              <a:buSzPts val="1800"/>
              <a:buChar char="○"/>
            </a:pPr>
            <a:r>
              <a:rPr lang="en" sz="1800"/>
              <a:t>SES/Race/Gender/ELL/ESE--&gt;Marginalized populations</a:t>
            </a:r>
            <a:endParaRPr sz="1800"/>
          </a:p>
        </p:txBody>
      </p:sp>
      <p:pic>
        <p:nvPicPr>
          <p:cNvPr id="156" name="Google Shape;156;p17">
            <a:hlinkClick r:id="rId3"/>
          </p:cNvPr>
          <p:cNvPicPr preferRelativeResize="0"/>
          <p:nvPr/>
        </p:nvPicPr>
        <p:blipFill>
          <a:blip r:embed="rId4">
            <a:alphaModFix/>
          </a:blip>
          <a:stretch>
            <a:fillRect/>
          </a:stretch>
        </p:blipFill>
        <p:spPr>
          <a:xfrm rot="2550025">
            <a:off x="7304235" y="3512118"/>
            <a:ext cx="583582" cy="511088"/>
          </a:xfrm>
          <a:prstGeom prst="rect">
            <a:avLst/>
          </a:prstGeom>
          <a:noFill/>
          <a:ln>
            <a:noFill/>
          </a:ln>
        </p:spPr>
      </p:pic>
      <p:sp>
        <p:nvSpPr>
          <p:cNvPr id="157" name="Google Shape;157;p17"/>
          <p:cNvSpPr/>
          <p:nvPr/>
        </p:nvSpPr>
        <p:spPr>
          <a:xfrm>
            <a:off x="6529013" y="3476623"/>
            <a:ext cx="774828" cy="586400"/>
          </a:xfrm>
          <a:prstGeom prst="rect">
            <a:avLst/>
          </a:prstGeom>
        </p:spPr>
        <p:txBody>
          <a:bodyPr>
            <a:prstTxWarp prst="textPlain"/>
          </a:bodyPr>
          <a:lstStyle/>
          <a:p>
            <a:pPr lvl="0" algn="ctr"/>
            <a:r>
              <a:rPr b="0" i="0">
                <a:ln cap="flat" cmpd="sng" w="9525">
                  <a:solidFill>
                    <a:schemeClr val="lt1"/>
                  </a:solidFill>
                  <a:prstDash val="solid"/>
                  <a:round/>
                  <a:headEnd len="sm" w="sm" type="none"/>
                  <a:tailEnd len="sm" w="sm" type="none"/>
                </a:ln>
                <a:solidFill>
                  <a:srgbClr val="000000"/>
                </a:solidFill>
                <a:latin typeface="Arial"/>
              </a:rPr>
              <a:t>Goals of</a:t>
            </a:r>
            <a:br>
              <a:rPr b="0" i="0">
                <a:ln cap="flat" cmpd="sng" w="9525">
                  <a:solidFill>
                    <a:schemeClr val="lt1"/>
                  </a:solidFill>
                  <a:prstDash val="solid"/>
                  <a:round/>
                  <a:headEnd len="sm" w="sm" type="none"/>
                  <a:tailEnd len="sm" w="sm" type="none"/>
                </a:ln>
                <a:solidFill>
                  <a:srgbClr val="000000"/>
                </a:solidFill>
                <a:latin typeface="Arial"/>
              </a:rPr>
            </a:br>
            <a:r>
              <a:rPr b="0" i="0">
                <a:ln cap="flat" cmpd="sng" w="9525">
                  <a:solidFill>
                    <a:schemeClr val="lt1"/>
                  </a:solidFill>
                  <a:prstDash val="solid"/>
                  <a:round/>
                  <a:headEnd len="sm" w="sm" type="none"/>
                  <a:tailEnd len="sm" w="sm" type="none"/>
                </a:ln>
                <a:solidFill>
                  <a:srgbClr val="000000"/>
                </a:solidFill>
                <a:latin typeface="Arial"/>
              </a:rPr>
              <a:t>Education</a:t>
            </a:r>
          </a:p>
        </p:txBody>
      </p:sp>
      <p:pic>
        <p:nvPicPr>
          <p:cNvPr id="158" name="Google Shape;158;p17">
            <a:hlinkClick r:id="rId5"/>
          </p:cNvPr>
          <p:cNvPicPr preferRelativeResize="0"/>
          <p:nvPr/>
        </p:nvPicPr>
        <p:blipFill>
          <a:blip r:embed="rId6">
            <a:alphaModFix/>
          </a:blip>
          <a:stretch>
            <a:fillRect/>
          </a:stretch>
        </p:blipFill>
        <p:spPr>
          <a:xfrm>
            <a:off x="7901500" y="3204425"/>
            <a:ext cx="1046651" cy="10466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8"/>
          <p:cNvSpPr txBox="1"/>
          <p:nvPr>
            <p:ph type="title"/>
          </p:nvPr>
        </p:nvSpPr>
        <p:spPr>
          <a:xfrm>
            <a:off x="372700" y="2734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Educational Theory Supporting PBL</a:t>
            </a:r>
            <a:endParaRPr/>
          </a:p>
        </p:txBody>
      </p:sp>
      <p:sp>
        <p:nvSpPr>
          <p:cNvPr id="164" name="Google Shape;164;p18"/>
          <p:cNvSpPr txBox="1"/>
          <p:nvPr>
            <p:ph idx="1" type="body"/>
          </p:nvPr>
        </p:nvSpPr>
        <p:spPr>
          <a:xfrm>
            <a:off x="490450" y="936900"/>
            <a:ext cx="7834500" cy="35019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n" sz="1900">
                <a:solidFill>
                  <a:srgbClr val="000000"/>
                </a:solidFill>
              </a:rPr>
              <a:t>Theoretical support for PBL/STEM is also supported via Dewey’s learning by doing principals.  </a:t>
            </a:r>
            <a:endParaRPr sz="1900">
              <a:solidFill>
                <a:srgbClr val="000000"/>
              </a:solidFill>
            </a:endParaRPr>
          </a:p>
          <a:p>
            <a:pPr indent="0" lvl="0" marL="0" rtl="0" algn="l">
              <a:lnSpc>
                <a:spcPct val="100000"/>
              </a:lnSpc>
              <a:spcBef>
                <a:spcPts val="1200"/>
              </a:spcBef>
              <a:spcAft>
                <a:spcPts val="0"/>
              </a:spcAft>
              <a:buNone/>
            </a:pPr>
            <a:r>
              <a:rPr lang="en" sz="1900">
                <a:solidFill>
                  <a:srgbClr val="000000"/>
                </a:solidFill>
              </a:rPr>
              <a:t>According to Christensen, Knezek and Tyler-Wood (2015), active learning is: </a:t>
            </a:r>
            <a:endParaRPr sz="1900">
              <a:solidFill>
                <a:srgbClr val="000000"/>
              </a:solidFill>
            </a:endParaRPr>
          </a:p>
          <a:p>
            <a:pPr indent="0" lvl="0" marL="0" rtl="0" algn="l">
              <a:lnSpc>
                <a:spcPct val="100000"/>
              </a:lnSpc>
              <a:spcBef>
                <a:spcPts val="1200"/>
              </a:spcBef>
              <a:spcAft>
                <a:spcPts val="0"/>
              </a:spcAft>
              <a:buNone/>
            </a:pPr>
            <a:r>
              <a:rPr lang="en" sz="1900">
                <a:solidFill>
                  <a:srgbClr val="000000"/>
                </a:solidFill>
              </a:rPr>
              <a:t>(1) relevant to real-world applications,</a:t>
            </a:r>
            <a:endParaRPr sz="1900">
              <a:solidFill>
                <a:srgbClr val="000000"/>
              </a:solidFill>
            </a:endParaRPr>
          </a:p>
          <a:p>
            <a:pPr indent="0" lvl="0" marL="0" rtl="0" algn="l">
              <a:lnSpc>
                <a:spcPct val="100000"/>
              </a:lnSpc>
              <a:spcBef>
                <a:spcPts val="1200"/>
              </a:spcBef>
              <a:spcAft>
                <a:spcPts val="0"/>
              </a:spcAft>
              <a:buNone/>
            </a:pPr>
            <a:r>
              <a:rPr lang="en" sz="1900">
                <a:solidFill>
                  <a:srgbClr val="000000"/>
                </a:solidFill>
              </a:rPr>
              <a:t>(2) offer students an authentic opportunity to solve real-world problems, &amp;</a:t>
            </a:r>
            <a:endParaRPr sz="1900">
              <a:solidFill>
                <a:srgbClr val="000000"/>
              </a:solidFill>
            </a:endParaRPr>
          </a:p>
          <a:p>
            <a:pPr indent="0" lvl="0" marL="0" rtl="0" algn="l">
              <a:lnSpc>
                <a:spcPct val="100000"/>
              </a:lnSpc>
              <a:spcBef>
                <a:spcPts val="1200"/>
              </a:spcBef>
              <a:spcAft>
                <a:spcPts val="0"/>
              </a:spcAft>
              <a:buNone/>
            </a:pPr>
            <a:r>
              <a:rPr lang="en" sz="1900">
                <a:solidFill>
                  <a:srgbClr val="000000"/>
                </a:solidFill>
              </a:rPr>
              <a:t>(3) use the application of prior knowledge and experiences to solve current problems. </a:t>
            </a:r>
            <a:endParaRPr sz="1900">
              <a:solidFill>
                <a:srgbClr val="000000"/>
              </a:solidFill>
            </a:endParaRPr>
          </a:p>
          <a:p>
            <a:pPr indent="0" lvl="0" marL="0" rtl="0" algn="l">
              <a:spcBef>
                <a:spcPts val="12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9"/>
          <p:cNvSpPr txBox="1"/>
          <p:nvPr>
            <p:ph type="title"/>
          </p:nvPr>
        </p:nvSpPr>
        <p:spPr>
          <a:xfrm>
            <a:off x="460725" y="32997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Connection to Critical Pedagogy</a:t>
            </a:r>
            <a:endParaRPr/>
          </a:p>
        </p:txBody>
      </p:sp>
      <p:sp>
        <p:nvSpPr>
          <p:cNvPr id="170" name="Google Shape;170;p19"/>
          <p:cNvSpPr txBox="1"/>
          <p:nvPr>
            <p:ph idx="1" type="body"/>
          </p:nvPr>
        </p:nvSpPr>
        <p:spPr>
          <a:xfrm>
            <a:off x="308100" y="716825"/>
            <a:ext cx="7727400" cy="33069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n" sz="1900">
                <a:solidFill>
                  <a:srgbClr val="000000"/>
                </a:solidFill>
              </a:rPr>
              <a:t>There is a great deal of theoretical overlap between Dewey’s principles of active learning and critical pedagogy. </a:t>
            </a:r>
            <a:endParaRPr sz="1900">
              <a:solidFill>
                <a:srgbClr val="000000"/>
              </a:solidFill>
            </a:endParaRPr>
          </a:p>
          <a:p>
            <a:pPr indent="0" lvl="0" marL="0" rtl="0" algn="l">
              <a:lnSpc>
                <a:spcPct val="100000"/>
              </a:lnSpc>
              <a:spcBef>
                <a:spcPts val="1200"/>
              </a:spcBef>
              <a:spcAft>
                <a:spcPts val="0"/>
              </a:spcAft>
              <a:buNone/>
            </a:pPr>
            <a:r>
              <a:rPr lang="en" sz="1900">
                <a:solidFill>
                  <a:srgbClr val="000000"/>
                </a:solidFill>
              </a:rPr>
              <a:t>Duncan-Andrade and Morrell (2008) highlight the importance of critical pedagogy in urban schools to address the disconnect that many marginalized students have with the goals and purpose of education.  </a:t>
            </a:r>
            <a:endParaRPr sz="1900">
              <a:solidFill>
                <a:srgbClr val="000000"/>
              </a:solidFill>
            </a:endParaRPr>
          </a:p>
          <a:p>
            <a:pPr indent="0" lvl="0" marL="0" rtl="0" algn="l">
              <a:lnSpc>
                <a:spcPct val="100000"/>
              </a:lnSpc>
              <a:spcBef>
                <a:spcPts val="1200"/>
              </a:spcBef>
              <a:spcAft>
                <a:spcPts val="0"/>
              </a:spcAft>
              <a:buNone/>
            </a:pPr>
            <a:r>
              <a:rPr lang="en" sz="1900">
                <a:solidFill>
                  <a:srgbClr val="000000"/>
                </a:solidFill>
              </a:rPr>
              <a:t>Critical pedagogy relies on the idea of </a:t>
            </a:r>
            <a:r>
              <a:rPr b="1" lang="en" sz="1900">
                <a:solidFill>
                  <a:srgbClr val="000000"/>
                </a:solidFill>
              </a:rPr>
              <a:t>praxis</a:t>
            </a:r>
            <a:r>
              <a:rPr lang="en" sz="1900">
                <a:solidFill>
                  <a:srgbClr val="000000"/>
                </a:solidFill>
              </a:rPr>
              <a:t> as a center of education</a:t>
            </a:r>
            <a:endParaRPr sz="1900">
              <a:solidFill>
                <a:srgbClr val="000000"/>
              </a:solidFill>
            </a:endParaRPr>
          </a:p>
          <a:p>
            <a:pPr indent="-349250" lvl="0" marL="457200" rtl="0" algn="l">
              <a:lnSpc>
                <a:spcPct val="100000"/>
              </a:lnSpc>
              <a:spcBef>
                <a:spcPts val="1200"/>
              </a:spcBef>
              <a:spcAft>
                <a:spcPts val="0"/>
              </a:spcAft>
              <a:buClr>
                <a:srgbClr val="000000"/>
              </a:buClr>
              <a:buSzPts val="1900"/>
              <a:buAutoNum type="arabicParenBoth"/>
            </a:pPr>
            <a:r>
              <a:rPr lang="en" sz="1900">
                <a:solidFill>
                  <a:srgbClr val="000000"/>
                </a:solidFill>
              </a:rPr>
              <a:t>identifying a problem, </a:t>
            </a:r>
            <a:endParaRPr sz="1900">
              <a:solidFill>
                <a:srgbClr val="000000"/>
              </a:solidFill>
            </a:endParaRPr>
          </a:p>
          <a:p>
            <a:pPr indent="-349250" lvl="0" marL="457200" rtl="0" algn="l">
              <a:lnSpc>
                <a:spcPct val="100000"/>
              </a:lnSpc>
              <a:spcBef>
                <a:spcPts val="0"/>
              </a:spcBef>
              <a:spcAft>
                <a:spcPts val="0"/>
              </a:spcAft>
              <a:buClr>
                <a:srgbClr val="000000"/>
              </a:buClr>
              <a:buSzPts val="1900"/>
              <a:buAutoNum type="arabicParenBoth"/>
            </a:pPr>
            <a:r>
              <a:rPr lang="en" sz="1900">
                <a:solidFill>
                  <a:srgbClr val="000000"/>
                </a:solidFill>
              </a:rPr>
              <a:t>analyzing it</a:t>
            </a:r>
            <a:endParaRPr sz="1900">
              <a:solidFill>
                <a:srgbClr val="000000"/>
              </a:solidFill>
            </a:endParaRPr>
          </a:p>
          <a:p>
            <a:pPr indent="-349250" lvl="0" marL="457200" rtl="0" algn="l">
              <a:lnSpc>
                <a:spcPct val="100000"/>
              </a:lnSpc>
              <a:spcBef>
                <a:spcPts val="0"/>
              </a:spcBef>
              <a:spcAft>
                <a:spcPts val="0"/>
              </a:spcAft>
              <a:buClr>
                <a:srgbClr val="000000"/>
              </a:buClr>
              <a:buSzPts val="1900"/>
              <a:buAutoNum type="arabicParenBoth"/>
            </a:pPr>
            <a:r>
              <a:rPr lang="en" sz="1900">
                <a:solidFill>
                  <a:srgbClr val="000000"/>
                </a:solidFill>
              </a:rPr>
              <a:t>creating and implementing a plan of action</a:t>
            </a:r>
            <a:endParaRPr sz="1900">
              <a:solidFill>
                <a:srgbClr val="000000"/>
              </a:solidFill>
            </a:endParaRPr>
          </a:p>
          <a:p>
            <a:pPr indent="0" lvl="0" marL="0" rtl="0" algn="l">
              <a:lnSpc>
                <a:spcPct val="100000"/>
              </a:lnSpc>
              <a:spcBef>
                <a:spcPts val="1200"/>
              </a:spcBef>
              <a:spcAft>
                <a:spcPts val="0"/>
              </a:spcAft>
              <a:buNone/>
            </a:pPr>
            <a:r>
              <a:t/>
            </a:r>
            <a:endParaRPr sz="1900">
              <a:solidFill>
                <a:srgbClr val="000000"/>
              </a:solidFill>
            </a:endParaRPr>
          </a:p>
          <a:p>
            <a:pPr indent="0" lvl="0" marL="0" rtl="0" algn="l">
              <a:lnSpc>
                <a:spcPct val="100000"/>
              </a:lnSpc>
              <a:spcBef>
                <a:spcPts val="1200"/>
              </a:spcBef>
              <a:spcAft>
                <a:spcPts val="1200"/>
              </a:spcAft>
              <a:buNone/>
            </a:pPr>
            <a:r>
              <a:rPr lang="en" sz="1900">
                <a:solidFill>
                  <a:srgbClr val="000000"/>
                </a:solidFill>
              </a:rPr>
              <a:t>This is  closely aligned to the framework behind project-based learning.</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0"/>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PBL, STEM and MBE</a:t>
            </a:r>
            <a:endParaRPr/>
          </a:p>
          <a:p>
            <a:pPr indent="0" lvl="0" marL="0" rtl="0" algn="ctr">
              <a:spcBef>
                <a:spcPts val="0"/>
              </a:spcBef>
              <a:spcAft>
                <a:spcPts val="0"/>
              </a:spcAft>
              <a:buNone/>
            </a:pPr>
            <a:r>
              <a:rPr lang="en"/>
              <a:t>Holy initials, Batman!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1"/>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Well-designed project-based learning (PBL) has been shown to result in deeper learning and more engaged, self-directed learners. Learn more about the five core elements of successful PBL in this video, then get more resources at Edutopia: https://www.edutopia.org/project-based-learning&#10;&#10;Archival footage courtesy of the Prelinger Archives: https://archive.org/details/prelinger " id="181" name="Google Shape;181;p21" title="Five Keys to Rigorous Project-Based Learning">
            <a:hlinkClick r:id="rId3"/>
          </p:cNvPr>
          <p:cNvPicPr preferRelativeResize="0"/>
          <p:nvPr/>
        </p:nvPicPr>
        <p:blipFill>
          <a:blip r:embed="rId4">
            <a:alphaModFix/>
          </a:blip>
          <a:stretch>
            <a:fillRect/>
          </a:stretch>
        </p:blipFill>
        <p:spPr>
          <a:xfrm>
            <a:off x="976875" y="521737"/>
            <a:ext cx="7190250" cy="4100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