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dc79cbb25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dc79cbb25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651c7e87b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651c7e87b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Minutes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651c7e87b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651c7e87b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if time allows - what might these various elements look like? Which do you see as missing from your classroom.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651c7e87b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651c7e87b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dc79cbb2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dc79cbb2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dc79cbb2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dc79cbb2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8535eedbb_1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8535eedbb_1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ixabay.com/illustrations/diagram-icon-business-symbol-chart-2008478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needpix.com/photo/181355/chain-breaking-link-linked-iron-connection-metal-strength-strong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freesvg.org/conference-symbols" TargetMode="External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Engagement</a:t>
            </a:r>
            <a:br>
              <a:rPr lang="en"/>
            </a:br>
            <a:br>
              <a:rPr lang="en"/>
            </a:br>
            <a:r>
              <a:rPr lang="en"/>
              <a:t>Angela Compton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367400" y="3739525"/>
            <a:ext cx="545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An Excerpt From:  </a:t>
            </a:r>
            <a:r>
              <a:rPr b="1" lang="en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Project Based Learning as a Vehicle To Promote Engagement and Achievement:  A Focus On STEM (2020)</a:t>
            </a:r>
            <a:endParaRPr b="1" sz="1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 Angela Compton and Erica Auguste</a:t>
            </a:r>
            <a:endParaRPr b="1" sz="1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b="1" lang="en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at bit.ly/SEALEDSI</a:t>
            </a:r>
            <a:endParaRPr b="1" sz="1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9045" l="17471" r="18577" t="23811"/>
          <a:stretch/>
        </p:blipFill>
        <p:spPr>
          <a:xfrm>
            <a:off x="6958094" y="571500"/>
            <a:ext cx="1809407" cy="16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 txBox="1"/>
          <p:nvPr>
            <p:ph type="title"/>
          </p:nvPr>
        </p:nvSpPr>
        <p:spPr>
          <a:xfrm>
            <a:off x="599400" y="139950"/>
            <a:ext cx="8168100" cy="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Developing a Definition of Engagement</a:t>
            </a:r>
            <a:endParaRPr b="1" sz="2300"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215825" y="862500"/>
            <a:ext cx="7945200" cy="31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Engagement is . . .</a:t>
            </a:r>
            <a:r>
              <a:rPr lang="en" sz="2400"/>
              <a:t> 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predictor of educational outcomes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 indicator that  students are actively involved in their learning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flexible state that can be increased by improving instruction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 indicator that can be used to target intervention for academic success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Multi-dimensional construct</a:t>
            </a:r>
            <a:endParaRPr sz="2400"/>
          </a:p>
        </p:txBody>
      </p:sp>
      <p:sp>
        <p:nvSpPr>
          <p:cNvPr id="137" name="Google Shape;137;p14"/>
          <p:cNvSpPr txBox="1"/>
          <p:nvPr/>
        </p:nvSpPr>
        <p:spPr>
          <a:xfrm>
            <a:off x="6240775" y="4480550"/>
            <a:ext cx="2651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Source:  Fredricks et. al, (2016)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511650" y="251375"/>
            <a:ext cx="8120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Multi-Dimensional Nature of Engagement</a:t>
            </a: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50" y="809075"/>
            <a:ext cx="8407726" cy="39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/>
        </p:nvSpPr>
        <p:spPr>
          <a:xfrm>
            <a:off x="6147925" y="4573375"/>
            <a:ext cx="2651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Source:  Fredricks et. al, (2016)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670600" y="5485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This Matters</a:t>
            </a:r>
            <a:endParaRPr/>
          </a:p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562200" y="1162075"/>
            <a:ext cx="8019600" cy="33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There is a disconnect between what is being taught in school and the skills students will need for the real world.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Students, especially marginalized student groups, feel that the goals and purposes of education are not the same as their goals and purposes.  For these students, education is no longer culturally </a:t>
            </a:r>
            <a:r>
              <a:rPr lang="en" sz="1800"/>
              <a:t>relevant</a:t>
            </a:r>
            <a:r>
              <a:rPr lang="en" sz="1800"/>
              <a:t>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Disengagement is how students show that disconnect </a:t>
            </a:r>
            <a:r>
              <a:rPr lang="en" sz="1800"/>
              <a:t>(Toshalis, 2015).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Only 8% of low-SES students finish a 4-year college degree by their mid-20s (Lenz, 2015).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Think about who makes up the Lowest 25 at your schools . . .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SES/Race/Gender/ELL/ESE--&gt;Marginalized populations</a:t>
            </a:r>
            <a:endParaRPr sz="1800"/>
          </a:p>
        </p:txBody>
      </p:sp>
      <p:pic>
        <p:nvPicPr>
          <p:cNvPr id="151" name="Google Shape;151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550025">
            <a:off x="7304235" y="3512118"/>
            <a:ext cx="583582" cy="51108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/>
          <p:nvPr/>
        </p:nvSpPr>
        <p:spPr>
          <a:xfrm>
            <a:off x="6529013" y="3476623"/>
            <a:ext cx="774828" cy="586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Goals of</a:t>
            </a:r>
            <a:b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Education</a:t>
            </a:r>
          </a:p>
        </p:txBody>
      </p:sp>
      <p:pic>
        <p:nvPicPr>
          <p:cNvPr id="153" name="Google Shape;153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1500" y="3204425"/>
            <a:ext cx="1046651" cy="104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519925" y="334225"/>
            <a:ext cx="7804800" cy="12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Measures of Engagement to Gauge Student Growth</a:t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519925" y="1347750"/>
            <a:ext cx="7539000" cy="33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Using a measure for engagement regularly in your classroom will allow you to 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Identify disengaged students who need intervention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Gauge how student perceptions of learning change over the course of the year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Give you a tool with which to immediately gauge the effectiveness of individual activities in your classroom.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This toolkit includes a </a:t>
            </a:r>
            <a:r>
              <a:rPr lang="en" sz="1900"/>
              <a:t>Student Engagement Survey</a:t>
            </a:r>
            <a:r>
              <a:rPr lang="en" sz="1900"/>
              <a:t> in a google forms format (Designed for 6-12 Math And Science) and based on </a:t>
            </a:r>
            <a:r>
              <a:rPr lang="en" sz="1900">
                <a:solidFill>
                  <a:srgbClr val="000000"/>
                </a:solidFill>
              </a:rPr>
              <a:t>Fredricks et. al, (2016).  It can be modified for any context.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232900" y="1929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 Survey </a:t>
            </a:r>
            <a:br>
              <a:rPr lang="en" sz="2400"/>
            </a:br>
            <a:r>
              <a:rPr lang="en" sz="2400"/>
              <a:t>(Available as a part of this toolkit)</a:t>
            </a:r>
            <a:endParaRPr sz="2400"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75" y="1247100"/>
            <a:ext cx="5626007" cy="3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707" y="192950"/>
            <a:ext cx="2883819" cy="276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8807" y="2957662"/>
            <a:ext cx="2883819" cy="178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6888625" y="328025"/>
            <a:ext cx="183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Fredricks et. al, (2016)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408375" y="238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483750" y="839400"/>
            <a:ext cx="8660400" cy="4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Fredricks, J.A., Wang, M., Linn, J.S., Hofkens, T.L., Sung, H., Parr, A., and Allerton, J. (2016).  Using qualitative methods to develop a survey measure of math and science engagement.  </a:t>
            </a:r>
            <a:r>
              <a:rPr i="1" lang="en" sz="1200">
                <a:solidFill>
                  <a:srgbClr val="000000"/>
                </a:solidFill>
              </a:rPr>
              <a:t>Learning and Instruct</a:t>
            </a:r>
            <a:r>
              <a:rPr i="1" lang="en" sz="1200">
                <a:solidFill>
                  <a:srgbClr val="000000"/>
                </a:solidFill>
              </a:rPr>
              <a:t>ion, 43, </a:t>
            </a:r>
            <a:r>
              <a:rPr lang="en" sz="1200">
                <a:solidFill>
                  <a:srgbClr val="000000"/>
                </a:solidFill>
              </a:rPr>
              <a:t>p. 5-15.</a:t>
            </a:r>
            <a:endParaRPr sz="1200">
              <a:solidFill>
                <a:srgbClr val="000000"/>
              </a:solidFill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Lenz, B. (2015). </a:t>
            </a:r>
            <a:r>
              <a:rPr i="1" lang="en" sz="1200">
                <a:solidFill>
                  <a:srgbClr val="000000"/>
                </a:solidFill>
              </a:rPr>
              <a:t>Transforming schools using project based assessment and Common Core Standards</a:t>
            </a:r>
            <a:r>
              <a:rPr lang="en" sz="1200">
                <a:solidFill>
                  <a:srgbClr val="000000"/>
                </a:solidFill>
              </a:rPr>
              <a:t>. </a:t>
            </a:r>
            <a:endParaRPr sz="1200">
              <a:solidFill>
                <a:srgbClr val="000000"/>
              </a:solidFill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Toshalis, E. (2015).</a:t>
            </a:r>
            <a:r>
              <a:rPr i="1" lang="en" sz="1200">
                <a:solidFill>
                  <a:srgbClr val="000000"/>
                </a:solidFill>
              </a:rPr>
              <a:t> Make me!: Understanding and engaging student resistance in school. </a:t>
            </a:r>
            <a:r>
              <a:rPr lang="en" sz="1200">
                <a:solidFill>
                  <a:srgbClr val="000000"/>
                </a:solidFill>
              </a:rPr>
              <a:t>Harvard Education Press.</a:t>
            </a:r>
            <a:endParaRPr sz="1200">
              <a:solidFill>
                <a:srgbClr val="000000"/>
              </a:solidFill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