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
      <p:font typeface="Nuni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boldItalic.fntdata"/><Relationship Id="rId25" Type="http://schemas.openxmlformats.org/officeDocument/2006/relationships/font" Target="fonts/Nuni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dfcd3f76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dfcd3f76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e24bf47b3c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e24bf47b3c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628f68732c263df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628f68732c263df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e24bf47b3c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e24bf47b3c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e24bf47b3c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e24bf47b3c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e24bf47b3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e24bf47b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e24bf47b3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e24bf47b3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Think back to the L25 we talked about earlier.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e24bf47b3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e24bf47b3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achievement gap is not going away with the methods we are currently using.  If anything, student perceptions of ability and interest are DECREASING, especially in STEM fields, for marginalized student groups.  By rethinking how we approach learning concepts, we offer our students an opportunity to see themselves as mathematicians, as engineers, as scientists.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e24bf47b3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e24bf47b3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e24bf47b3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e24bf47b3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e24bf47b3c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e24bf47b3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e24bf47b3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e24bf47b3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e24bf47b3c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e24bf47b3c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mailto:acompton@miami.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doi.org/10.1007/s10956-015-9572-6" TargetMode="External"/><Relationship Id="rId4" Type="http://schemas.openxmlformats.org/officeDocument/2006/relationships/hyperlink" Target="https://www.youtube.com/watch?v=d8lxGL33WQ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nap.edu/catalog/18612/stem-integration-in-k-12-education-status-prospects-and-an" TargetMode="External"/><Relationship Id="rId4" Type="http://schemas.openxmlformats.org/officeDocument/2006/relationships/hyperlink" Target="http://www.nap.edu/catalog/18612/stem-integration-in-k-12-education-status-prospects-and-an" TargetMode="External"/><Relationship Id="rId5" Type="http://schemas.openxmlformats.org/officeDocument/2006/relationships/hyperlink" Target="https://doi.org/10.1007/s11251-019-09493-2" TargetMode="External"/><Relationship Id="rId6" Type="http://schemas.openxmlformats.org/officeDocument/2006/relationships/hyperlink" Target="http://smumakeredproject.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Contrasting Cases:</a:t>
            </a:r>
            <a:br>
              <a:rPr lang="en"/>
            </a:br>
            <a:r>
              <a:rPr lang="en"/>
              <a:t>Getting the MOST out of your STEM or PBL Activity</a:t>
            </a:r>
            <a:br>
              <a:rPr lang="en"/>
            </a:br>
            <a:br>
              <a:rPr lang="en" sz="1800"/>
            </a:br>
            <a:r>
              <a:rPr lang="en" sz="1800"/>
              <a:t>Angela Compton</a:t>
            </a:r>
            <a:endParaRPr sz="1800"/>
          </a:p>
          <a:p>
            <a:pPr indent="0" lvl="0" marL="0" rtl="0" algn="ctr">
              <a:spcBef>
                <a:spcPts val="0"/>
              </a:spcBef>
              <a:spcAft>
                <a:spcPts val="0"/>
              </a:spcAft>
              <a:buNone/>
            </a:pPr>
            <a:r>
              <a:rPr lang="en" sz="1800" u="sng">
                <a:solidFill>
                  <a:schemeClr val="hlink"/>
                </a:solidFill>
                <a:hlinkClick r:id="rId3"/>
              </a:rPr>
              <a:t>acompton@miami.edu</a:t>
            </a:r>
            <a:br>
              <a:rPr lang="en" sz="1800"/>
            </a:br>
            <a:r>
              <a:rPr lang="en" sz="1800"/>
              <a:t>For the SEALED REPOSITORY</a:t>
            </a:r>
            <a:br>
              <a:rPr lang="en"/>
            </a:br>
            <a:br>
              <a:rPr lang="en"/>
            </a:br>
            <a:endParaRPr/>
          </a:p>
        </p:txBody>
      </p:sp>
      <p:sp>
        <p:nvSpPr>
          <p:cNvPr id="129" name="Google Shape;129;p13"/>
          <p:cNvSpPr txBox="1"/>
          <p:nvPr/>
        </p:nvSpPr>
        <p:spPr>
          <a:xfrm>
            <a:off x="367400" y="3739525"/>
            <a:ext cx="54585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Includes An Excerpt From:  </a:t>
            </a:r>
            <a:r>
              <a:rPr b="1" lang="en" sz="1100">
                <a:solidFill>
                  <a:schemeClr val="dk2"/>
                </a:solidFill>
                <a:latin typeface="Calibri"/>
                <a:ea typeface="Calibri"/>
                <a:cs typeface="Calibri"/>
                <a:sym typeface="Calibri"/>
              </a:rPr>
              <a:t>Project Based Learning as a Vehicle To Promote Engagement and Achievement:  A Focus On STEM (2020)</a:t>
            </a:r>
            <a:endParaRPr b="1" sz="1100">
              <a:solidFill>
                <a:schemeClr val="dk2"/>
              </a:solidFill>
              <a:latin typeface="Calibri"/>
              <a:ea typeface="Calibri"/>
              <a:cs typeface="Calibri"/>
              <a:sym typeface="Calibri"/>
            </a:endParaRPr>
          </a:p>
          <a:p>
            <a:pPr indent="0" lvl="0" marL="0" rtl="0" algn="l">
              <a:spcBef>
                <a:spcPts val="0"/>
              </a:spcBef>
              <a:spcAft>
                <a:spcPts val="0"/>
              </a:spcAft>
              <a:buNone/>
            </a:pPr>
            <a:r>
              <a:rPr b="1" lang="en" sz="1100">
                <a:solidFill>
                  <a:schemeClr val="dk2"/>
                </a:solidFill>
                <a:latin typeface="Calibri"/>
                <a:ea typeface="Calibri"/>
                <a:cs typeface="Calibri"/>
                <a:sym typeface="Calibri"/>
              </a:rPr>
              <a:t>By Angela Compton and Erica Auguste</a:t>
            </a:r>
            <a:endParaRPr b="1" sz="1100">
              <a:solidFill>
                <a:schemeClr val="dk2"/>
              </a:solidFill>
              <a:latin typeface="Calibri"/>
              <a:ea typeface="Calibri"/>
              <a:cs typeface="Calibri"/>
              <a:sym typeface="Calibri"/>
            </a:endParaRPr>
          </a:p>
          <a:p>
            <a:pPr indent="0" lvl="0" marL="0" rtl="0" algn="l">
              <a:spcBef>
                <a:spcPts val="0"/>
              </a:spcBef>
              <a:spcAft>
                <a:spcPts val="0"/>
              </a:spcAft>
              <a:buNone/>
            </a:pPr>
            <a:r>
              <a:rPr b="1" lang="en" sz="1100">
                <a:solidFill>
                  <a:schemeClr val="dk2"/>
                </a:solidFill>
                <a:latin typeface="Calibri"/>
                <a:ea typeface="Calibri"/>
                <a:cs typeface="Calibri"/>
                <a:sym typeface="Calibri"/>
              </a:rPr>
              <a:t>Available at bit.ly/SEALEDSI</a:t>
            </a:r>
            <a:endParaRPr b="1" sz="1100">
              <a:solidFill>
                <a:schemeClr val="dk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2"/>
          <p:cNvSpPr txBox="1"/>
          <p:nvPr>
            <p:ph type="title"/>
          </p:nvPr>
        </p:nvSpPr>
        <p:spPr>
          <a:xfrm>
            <a:off x="417300" y="26295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Contrasting Cases Require . .  </a:t>
            </a:r>
            <a:r>
              <a:rPr lang="en"/>
              <a:t> </a:t>
            </a:r>
            <a:endParaRPr/>
          </a:p>
        </p:txBody>
      </p:sp>
      <p:sp>
        <p:nvSpPr>
          <p:cNvPr id="185" name="Google Shape;185;p22"/>
          <p:cNvSpPr txBox="1"/>
          <p:nvPr>
            <p:ph idx="1" type="body"/>
          </p:nvPr>
        </p:nvSpPr>
        <p:spPr>
          <a:xfrm>
            <a:off x="417300" y="877650"/>
            <a:ext cx="7378200" cy="33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basic understanding of key concepts and then critically applying and analyzing scenarios for or using those key concepts. </a:t>
            </a:r>
            <a:endParaRPr/>
          </a:p>
          <a:p>
            <a:pPr indent="0" lvl="0" marL="0" rtl="0" algn="l">
              <a:spcBef>
                <a:spcPts val="1600"/>
              </a:spcBef>
              <a:spcAft>
                <a:spcPts val="0"/>
              </a:spcAft>
              <a:buNone/>
            </a:pPr>
            <a:r>
              <a:rPr lang="en"/>
              <a:t>When you build contrasting case questions for an assessment after a PBL or STEM activity, consider the following:</a:t>
            </a:r>
            <a:endParaRPr/>
          </a:p>
          <a:p>
            <a:pPr indent="0" lvl="0" marL="0" rtl="0" algn="l">
              <a:spcBef>
                <a:spcPts val="1600"/>
              </a:spcBef>
              <a:spcAft>
                <a:spcPts val="0"/>
              </a:spcAft>
              <a:buNone/>
            </a:pPr>
            <a:r>
              <a:rPr lang="en"/>
              <a:t>	-What were the content goals you wanted your students to deepen or improve?</a:t>
            </a:r>
            <a:endParaRPr/>
          </a:p>
          <a:p>
            <a:pPr indent="0" lvl="0" marL="0" rtl="0" algn="l">
              <a:spcBef>
                <a:spcPts val="1600"/>
              </a:spcBef>
              <a:spcAft>
                <a:spcPts val="0"/>
              </a:spcAft>
              <a:buNone/>
            </a:pPr>
            <a:r>
              <a:rPr lang="en"/>
              <a:t>	-What did they find most challenging about those goals?</a:t>
            </a:r>
            <a:endParaRPr/>
          </a:p>
          <a:p>
            <a:pPr indent="0" lvl="0" marL="457200" rtl="0" algn="l">
              <a:spcBef>
                <a:spcPts val="1600"/>
              </a:spcBef>
              <a:spcAft>
                <a:spcPts val="1600"/>
              </a:spcAft>
              <a:buNone/>
            </a:pPr>
            <a:r>
              <a:rPr lang="en"/>
              <a:t>-How do those goals overlap with typical questions or items from standardized tests for your subject    or others?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3"/>
          <p:cNvSpPr txBox="1"/>
          <p:nvPr>
            <p:ph type="title"/>
          </p:nvPr>
        </p:nvSpPr>
        <p:spPr>
          <a:xfrm>
            <a:off x="628650" y="381256"/>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a:t>
            </a:r>
            <a:r>
              <a:rPr lang="en"/>
              <a:t>tool kit contains a planning tool to assist in planning your own contrasting case questions:</a:t>
            </a:r>
            <a:endParaRPr/>
          </a:p>
        </p:txBody>
      </p:sp>
      <p:pic>
        <p:nvPicPr>
          <p:cNvPr id="191" name="Google Shape;191;p23"/>
          <p:cNvPicPr preferRelativeResize="0"/>
          <p:nvPr/>
        </p:nvPicPr>
        <p:blipFill rotWithShape="1">
          <a:blip r:embed="rId3">
            <a:alphaModFix/>
          </a:blip>
          <a:srcRect b="47169" l="0" r="0" t="12618"/>
          <a:stretch/>
        </p:blipFill>
        <p:spPr>
          <a:xfrm>
            <a:off x="3988588" y="1524000"/>
            <a:ext cx="3652875" cy="31789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4"/>
          <p:cNvSpPr txBox="1"/>
          <p:nvPr>
            <p:ph type="title"/>
          </p:nvPr>
        </p:nvSpPr>
        <p:spPr>
          <a:xfrm>
            <a:off x="408375" y="2384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197" name="Google Shape;197;p24"/>
          <p:cNvSpPr txBox="1"/>
          <p:nvPr>
            <p:ph idx="1" type="body"/>
          </p:nvPr>
        </p:nvSpPr>
        <p:spPr>
          <a:xfrm>
            <a:off x="483750" y="839400"/>
            <a:ext cx="8660400" cy="4060800"/>
          </a:xfrm>
          <a:prstGeom prst="rect">
            <a:avLst/>
          </a:prstGeom>
        </p:spPr>
        <p:txBody>
          <a:bodyPr anchorCtr="0" anchor="t" bIns="91425" lIns="91425" spcFirstLastPara="1" rIns="91425" wrap="square" tIns="91425">
            <a:noAutofit/>
          </a:bodyPr>
          <a:lstStyle/>
          <a:p>
            <a:pPr indent="-400050" lvl="0" marL="400050" rtl="0" algn="l">
              <a:lnSpc>
                <a:spcPct val="100000"/>
              </a:lnSpc>
              <a:spcBef>
                <a:spcPts val="0"/>
              </a:spcBef>
              <a:spcAft>
                <a:spcPts val="0"/>
              </a:spcAft>
              <a:buNone/>
            </a:pPr>
            <a:r>
              <a:rPr lang="en" sz="1200">
                <a:solidFill>
                  <a:srgbClr val="000000"/>
                </a:solidFill>
              </a:rPr>
              <a:t>Beckett, G.H., Hemmings, A., Maltbie, C., Wright, K., and Sherman, M. (2015). An evaluation study of the CincySTEM ITEST projects: Experience, peer support, professional development and sustainability.  </a:t>
            </a:r>
            <a:r>
              <a:rPr i="1" lang="en" sz="1200">
                <a:solidFill>
                  <a:srgbClr val="000000"/>
                </a:solidFill>
              </a:rPr>
              <a:t>Journal of STEM Teacher Education, 50 </a:t>
            </a:r>
            <a:r>
              <a:rPr lang="en" sz="1200">
                <a:solidFill>
                  <a:srgbClr val="000000"/>
                </a:solidFill>
              </a:rPr>
              <a:t>(1), p. 3-17.</a:t>
            </a:r>
            <a:endParaRPr sz="1200">
              <a:solidFill>
                <a:srgbClr val="000000"/>
              </a:solidFill>
            </a:endParaRPr>
          </a:p>
          <a:p>
            <a:pPr indent="-400050" lvl="0" marL="400050" rtl="0" algn="l">
              <a:lnSpc>
                <a:spcPct val="100000"/>
              </a:lnSpc>
              <a:spcBef>
                <a:spcPts val="0"/>
              </a:spcBef>
              <a:spcAft>
                <a:spcPts val="0"/>
              </a:spcAft>
              <a:buNone/>
            </a:pPr>
            <a:r>
              <a:t/>
            </a:r>
            <a:endParaRPr sz="1200">
              <a:solidFill>
                <a:srgbClr val="000000"/>
              </a:solidFill>
            </a:endParaRPr>
          </a:p>
          <a:p>
            <a:pPr indent="-400050" lvl="0" marL="400050" rtl="0" algn="l">
              <a:lnSpc>
                <a:spcPct val="100000"/>
              </a:lnSpc>
              <a:spcBef>
                <a:spcPts val="0"/>
              </a:spcBef>
              <a:spcAft>
                <a:spcPts val="0"/>
              </a:spcAft>
              <a:buNone/>
            </a:pPr>
            <a:r>
              <a:rPr lang="en" sz="1200">
                <a:solidFill>
                  <a:srgbClr val="000000"/>
                </a:solidFill>
              </a:rPr>
              <a:t>Bicer, A. and Capraro, R.M. (2019).  Mathematics achievement in the secondary high school context of STEM and non-STEM schools.  </a:t>
            </a:r>
            <a:r>
              <a:rPr i="1" lang="en" sz="1200">
                <a:solidFill>
                  <a:srgbClr val="000000"/>
                </a:solidFill>
              </a:rPr>
              <a:t>School Science and Mathematics. </a:t>
            </a:r>
            <a:endParaRPr i="1" sz="1200">
              <a:solidFill>
                <a:srgbClr val="000000"/>
              </a:solidFill>
            </a:endParaRPr>
          </a:p>
          <a:p>
            <a:pPr indent="-400050" lvl="0" marL="400050" rtl="0" algn="l">
              <a:lnSpc>
                <a:spcPct val="100000"/>
              </a:lnSpc>
              <a:spcBef>
                <a:spcPts val="0"/>
              </a:spcBef>
              <a:spcAft>
                <a:spcPts val="0"/>
              </a:spcAft>
              <a:buNone/>
            </a:pPr>
            <a:r>
              <a:t/>
            </a:r>
            <a:endParaRPr i="1" sz="1200">
              <a:solidFill>
                <a:srgbClr val="000000"/>
              </a:solidFill>
            </a:endParaRPr>
          </a:p>
          <a:p>
            <a:pPr indent="-400050" lvl="0" marL="400050" rtl="0" algn="l">
              <a:lnSpc>
                <a:spcPct val="100000"/>
              </a:lnSpc>
              <a:spcBef>
                <a:spcPts val="0"/>
              </a:spcBef>
              <a:spcAft>
                <a:spcPts val="0"/>
              </a:spcAft>
              <a:buNone/>
            </a:pPr>
            <a:r>
              <a:rPr lang="en" sz="1200">
                <a:solidFill>
                  <a:srgbClr val="000000"/>
                </a:solidFill>
              </a:rPr>
              <a:t>Christensen, R., Knezek, G., and Tyler-Wood, T. (2015).  Alignment of hands-on STEM engagement activities with positive STEM dispositions in secondary school students.  </a:t>
            </a:r>
            <a:r>
              <a:rPr i="1" lang="en" sz="1200">
                <a:solidFill>
                  <a:srgbClr val="000000"/>
                </a:solidFill>
              </a:rPr>
              <a:t>Journal of Science Education and Technology, 24</a:t>
            </a:r>
            <a:r>
              <a:rPr lang="en" sz="1200">
                <a:solidFill>
                  <a:srgbClr val="000000"/>
                </a:solidFill>
              </a:rPr>
              <a:t>, p. 898-909.  DOI </a:t>
            </a:r>
            <a:r>
              <a:rPr lang="en" sz="1200" u="sng">
                <a:solidFill>
                  <a:srgbClr val="1155CC"/>
                </a:solidFill>
                <a:hlinkClick r:id="rId3">
                  <a:extLst>
                    <a:ext uri="{A12FA001-AC4F-418D-AE19-62706E023703}">
                      <ahyp:hlinkClr val="tx"/>
                    </a:ext>
                  </a:extLst>
                </a:hlinkClick>
              </a:rPr>
              <a:t>https://doi.org/10.1007/s10956-015-9572-6</a:t>
            </a:r>
            <a:endParaRPr sz="1200">
              <a:solidFill>
                <a:srgbClr val="000000"/>
              </a:solidFill>
            </a:endParaRPr>
          </a:p>
          <a:p>
            <a:pPr indent="-400050" lvl="0" marL="400050" rtl="0" algn="l">
              <a:lnSpc>
                <a:spcPct val="100000"/>
              </a:lnSpc>
              <a:spcBef>
                <a:spcPts val="0"/>
              </a:spcBef>
              <a:spcAft>
                <a:spcPts val="0"/>
              </a:spcAft>
              <a:buNone/>
            </a:pPr>
            <a:r>
              <a:t/>
            </a:r>
            <a:endParaRPr sz="1200">
              <a:solidFill>
                <a:srgbClr val="000000"/>
              </a:solidFill>
            </a:endParaRPr>
          </a:p>
          <a:p>
            <a:pPr indent="-400050" lvl="0" marL="400050" rtl="0" algn="l">
              <a:lnSpc>
                <a:spcPct val="100000"/>
              </a:lnSpc>
              <a:spcBef>
                <a:spcPts val="0"/>
              </a:spcBef>
              <a:spcAft>
                <a:spcPts val="0"/>
              </a:spcAft>
              <a:buNone/>
            </a:pPr>
            <a:r>
              <a:rPr lang="en" sz="1200">
                <a:solidFill>
                  <a:srgbClr val="000000"/>
                </a:solidFill>
              </a:rPr>
              <a:t>Duncan-Andrade, J.M., and Morrell, E. (2008). The art of critical pedagogy: Possibilities for moving from theory to practice in urban schools.  </a:t>
            </a:r>
            <a:r>
              <a:rPr i="1" lang="en" sz="1200">
                <a:solidFill>
                  <a:srgbClr val="000000"/>
                </a:solidFill>
              </a:rPr>
              <a:t>Counterpoints, 285</a:t>
            </a:r>
            <a:r>
              <a:rPr lang="en" sz="1200">
                <a:solidFill>
                  <a:srgbClr val="000000"/>
                </a:solidFill>
              </a:rPr>
              <a:t>, p. 23-48.</a:t>
            </a:r>
            <a:endParaRPr sz="1200">
              <a:solidFill>
                <a:srgbClr val="000000"/>
              </a:solidFill>
            </a:endParaRPr>
          </a:p>
          <a:p>
            <a:pPr indent="-400050" lvl="0" marL="400050" rtl="0" algn="l">
              <a:lnSpc>
                <a:spcPct val="100000"/>
              </a:lnSpc>
              <a:spcBef>
                <a:spcPts val="0"/>
              </a:spcBef>
              <a:spcAft>
                <a:spcPts val="0"/>
              </a:spcAft>
              <a:buNone/>
            </a:pPr>
            <a:r>
              <a:t/>
            </a:r>
            <a:endParaRPr sz="1200">
              <a:solidFill>
                <a:srgbClr val="000000"/>
              </a:solidFill>
            </a:endParaRPr>
          </a:p>
          <a:p>
            <a:pPr indent="-400050" lvl="0" marL="400050" rtl="0" algn="l">
              <a:lnSpc>
                <a:spcPct val="100000"/>
              </a:lnSpc>
              <a:spcBef>
                <a:spcPts val="0"/>
              </a:spcBef>
              <a:spcAft>
                <a:spcPts val="0"/>
              </a:spcAft>
              <a:buNone/>
            </a:pPr>
            <a:r>
              <a:rPr lang="en" sz="1200">
                <a:solidFill>
                  <a:srgbClr val="000000"/>
                </a:solidFill>
              </a:rPr>
              <a:t>Eisenkraft, A. and Freake, S.C. (Eds.).  (2018).  </a:t>
            </a:r>
            <a:r>
              <a:rPr i="1" lang="en" sz="1200">
                <a:solidFill>
                  <a:srgbClr val="000000"/>
                </a:solidFill>
              </a:rPr>
              <a:t>Beyond the Eggdrop: Infusing engineering into high school physics.  </a:t>
            </a:r>
            <a:r>
              <a:rPr lang="en" sz="1200">
                <a:solidFill>
                  <a:srgbClr val="000000"/>
                </a:solidFill>
              </a:rPr>
              <a:t>NSTA Press</a:t>
            </a:r>
            <a:endParaRPr sz="1200">
              <a:solidFill>
                <a:srgbClr val="000000"/>
              </a:solidFill>
            </a:endParaRPr>
          </a:p>
          <a:p>
            <a:pPr indent="-400050" lvl="0" marL="400050" rtl="0" algn="l">
              <a:lnSpc>
                <a:spcPct val="100000"/>
              </a:lnSpc>
              <a:spcBef>
                <a:spcPts val="0"/>
              </a:spcBef>
              <a:spcAft>
                <a:spcPts val="0"/>
              </a:spcAft>
              <a:buNone/>
            </a:pPr>
            <a:r>
              <a:t/>
            </a:r>
            <a:endParaRPr sz="1200">
              <a:solidFill>
                <a:srgbClr val="000000"/>
              </a:solidFill>
            </a:endParaRPr>
          </a:p>
          <a:p>
            <a:pPr indent="-400050" lvl="0" marL="400050" rtl="0" algn="l">
              <a:lnSpc>
                <a:spcPct val="100000"/>
              </a:lnSpc>
              <a:spcBef>
                <a:spcPts val="0"/>
              </a:spcBef>
              <a:spcAft>
                <a:spcPts val="0"/>
              </a:spcAft>
              <a:buNone/>
            </a:pPr>
            <a:r>
              <a:rPr lang="en" sz="1200">
                <a:solidFill>
                  <a:srgbClr val="000000"/>
                </a:solidFill>
              </a:rPr>
              <a:t>Fredricks, J.A., Wang, M., Linn, J.S., Hofkens, T.L., Sung, H., Parr, A., and Allerton, J. (2016).  Using qualitative methods to develop a survey measure of math and science engagement.  </a:t>
            </a:r>
            <a:r>
              <a:rPr i="1" lang="en" sz="1200">
                <a:solidFill>
                  <a:srgbClr val="000000"/>
                </a:solidFill>
              </a:rPr>
              <a:t>Learning and Instruction, 43, </a:t>
            </a:r>
            <a:r>
              <a:rPr lang="en" sz="1200">
                <a:solidFill>
                  <a:srgbClr val="000000"/>
                </a:solidFill>
              </a:rPr>
              <a:t>p. 5-15.</a:t>
            </a:r>
            <a:endParaRPr sz="1200">
              <a:solidFill>
                <a:srgbClr val="000000"/>
              </a:solidFill>
            </a:endParaRPr>
          </a:p>
          <a:p>
            <a:pPr indent="-400050" lvl="0" marL="400050" rtl="0" algn="l">
              <a:lnSpc>
                <a:spcPct val="100000"/>
              </a:lnSpc>
              <a:spcBef>
                <a:spcPts val="0"/>
              </a:spcBef>
              <a:spcAft>
                <a:spcPts val="0"/>
              </a:spcAft>
              <a:buNone/>
            </a:pPr>
            <a:r>
              <a:t/>
            </a:r>
            <a:endParaRPr sz="1050">
              <a:solidFill>
                <a:srgbClr val="030303"/>
              </a:solidFill>
              <a:highlight>
                <a:srgbClr val="F9F9F9"/>
              </a:highlight>
              <a:latin typeface="Roboto"/>
              <a:ea typeface="Roboto"/>
              <a:cs typeface="Roboto"/>
              <a:sym typeface="Roboto"/>
            </a:endParaRPr>
          </a:p>
          <a:p>
            <a:pPr indent="-400050" lvl="0" marL="400050" rtl="0" algn="l">
              <a:lnSpc>
                <a:spcPct val="100000"/>
              </a:lnSpc>
              <a:spcBef>
                <a:spcPts val="0"/>
              </a:spcBef>
              <a:spcAft>
                <a:spcPts val="0"/>
              </a:spcAft>
              <a:buNone/>
            </a:pPr>
            <a:r>
              <a:rPr lang="en" sz="1050">
                <a:solidFill>
                  <a:srgbClr val="030303"/>
                </a:solidFill>
                <a:highlight>
                  <a:srgbClr val="F9F9F9"/>
                </a:highlight>
                <a:latin typeface="Roboto"/>
                <a:ea typeface="Roboto"/>
                <a:cs typeface="Roboto"/>
                <a:sym typeface="Roboto"/>
              </a:rPr>
              <a:t>Gsahsa 4088.  (2010, Decemeber 2)  </a:t>
            </a:r>
            <a:r>
              <a:rPr i="1" lang="en" sz="1050">
                <a:solidFill>
                  <a:srgbClr val="030303"/>
                </a:solidFill>
                <a:highlight>
                  <a:srgbClr val="F9F9F9"/>
                </a:highlight>
                <a:latin typeface="Roboto"/>
                <a:ea typeface="Roboto"/>
                <a:cs typeface="Roboto"/>
                <a:sym typeface="Roboto"/>
              </a:rPr>
              <a:t>Student Disengagement </a:t>
            </a:r>
            <a:r>
              <a:rPr lang="en" sz="1050">
                <a:solidFill>
                  <a:srgbClr val="030303"/>
                </a:solidFill>
                <a:highlight>
                  <a:srgbClr val="F9F9F9"/>
                </a:highlight>
                <a:latin typeface="Roboto"/>
                <a:ea typeface="Roboto"/>
                <a:cs typeface="Roboto"/>
                <a:sym typeface="Roboto"/>
              </a:rPr>
              <a:t>[Video] YouTube   </a:t>
            </a:r>
            <a:r>
              <a:rPr lang="en" sz="1100" u="sng">
                <a:solidFill>
                  <a:srgbClr val="3D4594"/>
                </a:solidFill>
                <a:latin typeface="Arial"/>
                <a:ea typeface="Arial"/>
                <a:cs typeface="Arial"/>
                <a:sym typeface="Arial"/>
                <a:hlinkClick r:id="rId4">
                  <a:extLst>
                    <a:ext uri="{A12FA001-AC4F-418D-AE19-62706E023703}">
                      <ahyp:hlinkClr val="tx"/>
                    </a:ext>
                  </a:extLst>
                </a:hlinkClick>
              </a:rPr>
              <a:t>https://www.youtube.com/watch?v=d8lxGL33WQE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5"/>
          <p:cNvSpPr txBox="1"/>
          <p:nvPr>
            <p:ph type="title"/>
          </p:nvPr>
        </p:nvSpPr>
        <p:spPr>
          <a:xfrm>
            <a:off x="408375" y="2384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(Continued)</a:t>
            </a:r>
            <a:endParaRPr/>
          </a:p>
        </p:txBody>
      </p:sp>
      <p:sp>
        <p:nvSpPr>
          <p:cNvPr id="203" name="Google Shape;203;p25"/>
          <p:cNvSpPr txBox="1"/>
          <p:nvPr>
            <p:ph idx="1" type="body"/>
          </p:nvPr>
        </p:nvSpPr>
        <p:spPr>
          <a:xfrm>
            <a:off x="408375" y="839400"/>
            <a:ext cx="7916400" cy="3599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900">
              <a:solidFill>
                <a:srgbClr val="000000"/>
              </a:solidFill>
            </a:endParaRPr>
          </a:p>
          <a:p>
            <a:pPr indent="0" lvl="0" marL="0" rtl="0" algn="l">
              <a:lnSpc>
                <a:spcPct val="100000"/>
              </a:lnSpc>
              <a:spcBef>
                <a:spcPts val="0"/>
              </a:spcBef>
              <a:spcAft>
                <a:spcPts val="0"/>
              </a:spcAft>
              <a:buNone/>
            </a:pPr>
            <a:r>
              <a:t/>
            </a:r>
            <a:endParaRPr sz="1900">
              <a:solidFill>
                <a:srgbClr val="000000"/>
              </a:solidFill>
              <a:highlight>
                <a:srgbClr val="FFFF00"/>
              </a:highlight>
            </a:endParaRPr>
          </a:p>
        </p:txBody>
      </p:sp>
      <p:sp>
        <p:nvSpPr>
          <p:cNvPr id="204" name="Google Shape;204;p25"/>
          <p:cNvSpPr txBox="1"/>
          <p:nvPr/>
        </p:nvSpPr>
        <p:spPr>
          <a:xfrm>
            <a:off x="309700" y="995525"/>
            <a:ext cx="8646900" cy="3000000"/>
          </a:xfrm>
          <a:prstGeom prst="rect">
            <a:avLst/>
          </a:prstGeom>
          <a:noFill/>
          <a:ln>
            <a:noFill/>
          </a:ln>
        </p:spPr>
        <p:txBody>
          <a:bodyPr anchorCtr="0" anchor="t" bIns="91425" lIns="91425" spcFirstLastPara="1" rIns="91425" wrap="square" tIns="91425">
            <a:noAutofit/>
          </a:bodyPr>
          <a:lstStyle/>
          <a:p>
            <a:pPr indent="-400050" lvl="0" marL="457200" rtl="0" algn="l">
              <a:spcBef>
                <a:spcPts val="0"/>
              </a:spcBef>
              <a:spcAft>
                <a:spcPts val="0"/>
              </a:spcAft>
              <a:buNone/>
            </a:pPr>
            <a:r>
              <a:rPr lang="en" sz="1200">
                <a:latin typeface="Calibri"/>
                <a:ea typeface="Calibri"/>
                <a:cs typeface="Calibri"/>
                <a:sym typeface="Calibri"/>
              </a:rPr>
              <a:t>Hall, A. and Miro, D. (2016).  A study of student engagement in project-based learning across multiple approaches to STEM education programs. </a:t>
            </a:r>
            <a:r>
              <a:rPr i="1" lang="en" sz="1200">
                <a:latin typeface="Calibri"/>
                <a:ea typeface="Calibri"/>
                <a:cs typeface="Calibri"/>
                <a:sym typeface="Calibri"/>
              </a:rPr>
              <a:t>School Science and Mathematics, 116</a:t>
            </a:r>
            <a:r>
              <a:rPr lang="en" sz="1200">
                <a:latin typeface="Calibri"/>
                <a:ea typeface="Calibri"/>
                <a:cs typeface="Calibri"/>
                <a:sym typeface="Calibri"/>
              </a:rPr>
              <a:t> (6), p. 310-319.</a:t>
            </a:r>
            <a:endParaRPr sz="1200">
              <a:latin typeface="Calibri"/>
              <a:ea typeface="Calibri"/>
              <a:cs typeface="Calibri"/>
              <a:sym typeface="Calibri"/>
            </a:endParaRPr>
          </a:p>
          <a:p>
            <a:pPr indent="-400050" lvl="0" marL="457200" rtl="0" algn="l">
              <a:spcBef>
                <a:spcPts val="0"/>
              </a:spcBef>
              <a:spcAft>
                <a:spcPts val="0"/>
              </a:spcAft>
              <a:buNone/>
            </a:pPr>
            <a:r>
              <a:t/>
            </a:r>
            <a:endParaRPr sz="1200">
              <a:latin typeface="Calibri"/>
              <a:ea typeface="Calibri"/>
              <a:cs typeface="Calibri"/>
              <a:sym typeface="Calibri"/>
            </a:endParaRPr>
          </a:p>
          <a:p>
            <a:pPr indent="-400050" lvl="0" marL="457200" rtl="0" algn="l">
              <a:spcBef>
                <a:spcPts val="0"/>
              </a:spcBef>
              <a:spcAft>
                <a:spcPts val="0"/>
              </a:spcAft>
              <a:buNone/>
            </a:pPr>
            <a:r>
              <a:rPr lang="en" sz="1200">
                <a:latin typeface="Calibri"/>
                <a:ea typeface="Calibri"/>
                <a:cs typeface="Calibri"/>
                <a:sym typeface="Calibri"/>
              </a:rPr>
              <a:t>Honey, M., Pearson, G., &amp; Schweingruber, H. (2014). </a:t>
            </a:r>
            <a:r>
              <a:rPr i="1" lang="en" sz="1200">
                <a:latin typeface="Calibri"/>
                <a:ea typeface="Calibri"/>
                <a:cs typeface="Calibri"/>
                <a:sym typeface="Calibri"/>
              </a:rPr>
              <a:t>STEM integration in K-12 education: Status, prospects, and an agenda for research. </a:t>
            </a:r>
            <a:r>
              <a:rPr lang="en" sz="1200">
                <a:latin typeface="Calibri"/>
                <a:ea typeface="Calibri"/>
                <a:cs typeface="Calibri"/>
                <a:sym typeface="Calibri"/>
              </a:rPr>
              <a:t>The National Academies Press. (Free download available at:</a:t>
            </a:r>
            <a:r>
              <a:rPr lang="en" sz="1200">
                <a:uFill>
                  <a:noFill/>
                </a:uFill>
                <a:latin typeface="Calibri"/>
                <a:ea typeface="Calibri"/>
                <a:cs typeface="Calibri"/>
                <a:sym typeface="Calibri"/>
                <a:hlinkClick r:id="rId3"/>
              </a:rPr>
              <a:t> </a:t>
            </a:r>
            <a:r>
              <a:rPr lang="en" sz="1200" u="sng">
                <a:solidFill>
                  <a:srgbClr val="1155CC"/>
                </a:solidFill>
                <a:latin typeface="Calibri"/>
                <a:ea typeface="Calibri"/>
                <a:cs typeface="Calibri"/>
                <a:sym typeface="Calibri"/>
                <a:hlinkClick r:id="rId4">
                  <a:extLst>
                    <a:ext uri="{A12FA001-AC4F-418D-AE19-62706E023703}">
                      <ahyp:hlinkClr val="tx"/>
                    </a:ext>
                  </a:extLst>
                </a:hlinkClick>
              </a:rPr>
              <a:t>http://www.nap.edu/catalog/18612/stem-integration-in-k-12-education-status-prospects-and-an</a:t>
            </a:r>
            <a:r>
              <a:rPr lang="en" sz="1200">
                <a:latin typeface="Calibri"/>
                <a:ea typeface="Calibri"/>
                <a:cs typeface="Calibri"/>
                <a:sym typeface="Calibri"/>
              </a:rPr>
              <a:t>)</a:t>
            </a:r>
            <a:endParaRPr sz="1200">
              <a:latin typeface="Calibri"/>
              <a:ea typeface="Calibri"/>
              <a:cs typeface="Calibri"/>
              <a:sym typeface="Calibri"/>
            </a:endParaRPr>
          </a:p>
          <a:p>
            <a:pPr indent="-400050" lvl="0" marL="457200" rtl="0" algn="l">
              <a:spcBef>
                <a:spcPts val="0"/>
              </a:spcBef>
              <a:spcAft>
                <a:spcPts val="0"/>
              </a:spcAft>
              <a:buNone/>
            </a:pPr>
            <a:r>
              <a:t/>
            </a:r>
            <a:endParaRPr sz="1200">
              <a:latin typeface="Calibri"/>
              <a:ea typeface="Calibri"/>
              <a:cs typeface="Calibri"/>
              <a:sym typeface="Calibri"/>
            </a:endParaRPr>
          </a:p>
          <a:p>
            <a:pPr indent="-400050" lvl="0" marL="457200" rtl="0" algn="l">
              <a:spcBef>
                <a:spcPts val="0"/>
              </a:spcBef>
              <a:spcAft>
                <a:spcPts val="0"/>
              </a:spcAft>
              <a:buNone/>
            </a:pPr>
            <a:r>
              <a:rPr lang="en" sz="1200">
                <a:latin typeface="Calibri"/>
                <a:ea typeface="Calibri"/>
                <a:cs typeface="Calibri"/>
                <a:sym typeface="Calibri"/>
              </a:rPr>
              <a:t>Lenz, B. (2015). </a:t>
            </a:r>
            <a:r>
              <a:rPr i="1" lang="en" sz="1200">
                <a:latin typeface="Calibri"/>
                <a:ea typeface="Calibri"/>
                <a:cs typeface="Calibri"/>
                <a:sym typeface="Calibri"/>
              </a:rPr>
              <a:t>Transforming schools using project based assessment and Common Core Standards</a:t>
            </a:r>
            <a:r>
              <a:rPr lang="en" sz="1200">
                <a:latin typeface="Calibri"/>
                <a:ea typeface="Calibri"/>
                <a:cs typeface="Calibri"/>
                <a:sym typeface="Calibri"/>
              </a:rPr>
              <a:t>. </a:t>
            </a:r>
            <a:endParaRPr sz="1200">
              <a:latin typeface="Calibri"/>
              <a:ea typeface="Calibri"/>
              <a:cs typeface="Calibri"/>
              <a:sym typeface="Calibri"/>
            </a:endParaRPr>
          </a:p>
          <a:p>
            <a:pPr indent="-400050" lvl="0" marL="457200" rtl="0" algn="l">
              <a:spcBef>
                <a:spcPts val="0"/>
              </a:spcBef>
              <a:spcAft>
                <a:spcPts val="0"/>
              </a:spcAft>
              <a:buNone/>
            </a:pPr>
            <a:r>
              <a:t/>
            </a:r>
            <a:endParaRPr i="1" sz="1200">
              <a:latin typeface="Calibri"/>
              <a:ea typeface="Calibri"/>
              <a:cs typeface="Calibri"/>
              <a:sym typeface="Calibri"/>
            </a:endParaRPr>
          </a:p>
          <a:p>
            <a:pPr indent="-400050" lvl="0" marL="457200" rtl="0" algn="l">
              <a:spcBef>
                <a:spcPts val="0"/>
              </a:spcBef>
              <a:spcAft>
                <a:spcPts val="0"/>
              </a:spcAft>
              <a:buNone/>
            </a:pPr>
            <a:r>
              <a:rPr lang="en" sz="1200">
                <a:latin typeface="Times New Roman"/>
                <a:ea typeface="Times New Roman"/>
                <a:cs typeface="Times New Roman"/>
                <a:sym typeface="Times New Roman"/>
              </a:rPr>
              <a:t>Malkiewich, L.J. and Chase, C.C. (2019).  What’s your goal? The importance of shaping the goals of engineering tasks to focus learners on the underlying science. </a:t>
            </a:r>
            <a:r>
              <a:rPr i="1" lang="en" sz="1200">
                <a:latin typeface="Times New Roman"/>
                <a:ea typeface="Times New Roman"/>
                <a:cs typeface="Times New Roman"/>
                <a:sym typeface="Times New Roman"/>
              </a:rPr>
              <a:t>Instructional Science, 47</a:t>
            </a:r>
            <a:r>
              <a:rPr lang="en" sz="1200">
                <a:latin typeface="Times New Roman"/>
                <a:ea typeface="Times New Roman"/>
                <a:cs typeface="Times New Roman"/>
                <a:sym typeface="Times New Roman"/>
              </a:rPr>
              <a:t>, p. 551-558.  DOI:  </a:t>
            </a:r>
            <a:r>
              <a:rPr lang="en" sz="1200" u="sng">
                <a:solidFill>
                  <a:srgbClr val="1155CC"/>
                </a:solidFill>
                <a:latin typeface="Times New Roman"/>
                <a:ea typeface="Times New Roman"/>
                <a:cs typeface="Times New Roman"/>
                <a:sym typeface="Times New Roman"/>
                <a:hlinkClick r:id="rId5">
                  <a:extLst>
                    <a:ext uri="{A12FA001-AC4F-418D-AE19-62706E023703}">
                      <ahyp:hlinkClr val="tx"/>
                    </a:ext>
                  </a:extLst>
                </a:hlinkClick>
              </a:rPr>
              <a:t>https://doi.org/10.1007/s11251-019-09493-2</a:t>
            </a:r>
            <a:endParaRPr i="1" sz="1200">
              <a:latin typeface="Calibri"/>
              <a:ea typeface="Calibri"/>
              <a:cs typeface="Calibri"/>
              <a:sym typeface="Calibri"/>
            </a:endParaRPr>
          </a:p>
          <a:p>
            <a:pPr indent="-400050" lvl="0" marL="457200" rtl="0" algn="l">
              <a:spcBef>
                <a:spcPts val="0"/>
              </a:spcBef>
              <a:spcAft>
                <a:spcPts val="0"/>
              </a:spcAft>
              <a:buNone/>
            </a:pPr>
            <a:r>
              <a:t/>
            </a:r>
            <a:endParaRPr i="1" sz="1200">
              <a:latin typeface="Calibri"/>
              <a:ea typeface="Calibri"/>
              <a:cs typeface="Calibri"/>
              <a:sym typeface="Calibri"/>
            </a:endParaRPr>
          </a:p>
          <a:p>
            <a:pPr indent="-400050" lvl="0" marL="457200" rtl="0" algn="l">
              <a:spcBef>
                <a:spcPts val="0"/>
              </a:spcBef>
              <a:spcAft>
                <a:spcPts val="0"/>
              </a:spcAft>
              <a:buNone/>
            </a:pPr>
            <a:r>
              <a:rPr lang="en" sz="1200">
                <a:latin typeface="Calibri"/>
                <a:ea typeface="Calibri"/>
                <a:cs typeface="Calibri"/>
                <a:sym typeface="Calibri"/>
              </a:rPr>
              <a:t>SMU Maker Education Project. (2018).  </a:t>
            </a:r>
            <a:r>
              <a:rPr i="1" lang="en" sz="1200">
                <a:latin typeface="Calibri"/>
                <a:ea typeface="Calibri"/>
                <a:cs typeface="Calibri"/>
                <a:sym typeface="Calibri"/>
              </a:rPr>
              <a:t>STEM Engineering Template</a:t>
            </a:r>
            <a:r>
              <a:rPr lang="en" sz="1200">
                <a:latin typeface="Calibri"/>
                <a:ea typeface="Calibri"/>
                <a:cs typeface="Calibri"/>
                <a:sym typeface="Calibri"/>
              </a:rPr>
              <a:t>. Southern Methodist University.  Retrieved  October 24, 2018, from </a:t>
            </a:r>
            <a:r>
              <a:rPr lang="en" sz="1200" u="sng">
                <a:solidFill>
                  <a:srgbClr val="1155CC"/>
                </a:solidFill>
                <a:latin typeface="Calibri"/>
                <a:ea typeface="Calibri"/>
                <a:cs typeface="Calibri"/>
                <a:sym typeface="Calibri"/>
                <a:hlinkClick r:id="rId6">
                  <a:extLst>
                    <a:ext uri="{A12FA001-AC4F-418D-AE19-62706E023703}">
                      <ahyp:hlinkClr val="tx"/>
                    </a:ext>
                  </a:extLst>
                </a:hlinkClick>
              </a:rPr>
              <a:t>http://smumakeredproject.org/</a:t>
            </a:r>
            <a:r>
              <a:rPr lang="en" sz="1200">
                <a:latin typeface="Calibri"/>
                <a:ea typeface="Calibri"/>
                <a:cs typeface="Calibri"/>
                <a:sym typeface="Calibri"/>
              </a:rPr>
              <a:t>.  NO LONGER AVAILABLE.</a:t>
            </a:r>
            <a:endParaRPr i="1" sz="1200">
              <a:latin typeface="Calibri"/>
              <a:ea typeface="Calibri"/>
              <a:cs typeface="Calibri"/>
              <a:sym typeface="Calibri"/>
            </a:endParaRPr>
          </a:p>
          <a:p>
            <a:pPr indent="-400050" lvl="0" marL="457200" rtl="0" algn="l">
              <a:spcBef>
                <a:spcPts val="0"/>
              </a:spcBef>
              <a:spcAft>
                <a:spcPts val="0"/>
              </a:spcAft>
              <a:buNone/>
            </a:pPr>
            <a:r>
              <a:t/>
            </a:r>
            <a:endParaRPr i="1" sz="1200">
              <a:latin typeface="Calibri"/>
              <a:ea typeface="Calibri"/>
              <a:cs typeface="Calibri"/>
              <a:sym typeface="Calibri"/>
            </a:endParaRPr>
          </a:p>
          <a:p>
            <a:pPr indent="-400050" lvl="0" marL="457200" rtl="0" algn="l">
              <a:spcBef>
                <a:spcPts val="0"/>
              </a:spcBef>
              <a:spcAft>
                <a:spcPts val="0"/>
              </a:spcAft>
              <a:buNone/>
            </a:pPr>
            <a:r>
              <a:rPr lang="en" sz="1200">
                <a:latin typeface="Calibri"/>
                <a:ea typeface="Calibri"/>
                <a:cs typeface="Calibri"/>
                <a:sym typeface="Calibri"/>
              </a:rPr>
              <a:t>Toshalis, E. (2015).</a:t>
            </a:r>
            <a:r>
              <a:rPr i="1" lang="en" sz="1200">
                <a:latin typeface="Calibri"/>
                <a:ea typeface="Calibri"/>
                <a:cs typeface="Calibri"/>
                <a:sym typeface="Calibri"/>
              </a:rPr>
              <a:t> Make me!: Understanding and engaging student resistance in school. </a:t>
            </a:r>
            <a:r>
              <a:rPr lang="en" sz="1200">
                <a:latin typeface="Calibri"/>
                <a:ea typeface="Calibri"/>
                <a:cs typeface="Calibri"/>
                <a:sym typeface="Calibri"/>
              </a:rPr>
              <a:t>Harvard Education Press.</a:t>
            </a:r>
            <a:endParaRPr sz="1200">
              <a:latin typeface="Calibri"/>
              <a:ea typeface="Calibri"/>
              <a:cs typeface="Calibri"/>
              <a:sym typeface="Calibri"/>
            </a:endParaRPr>
          </a:p>
          <a:p>
            <a:pPr indent="0" lvl="0" marL="1371600" rtl="0" algn="l">
              <a:spcBef>
                <a:spcPts val="0"/>
              </a:spcBef>
              <a:spcAft>
                <a:spcPts val="0"/>
              </a:spcAft>
              <a:buNone/>
            </a:pPr>
            <a:r>
              <a:t/>
            </a:r>
            <a:endParaRPr i="1" sz="12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Contrasting Cases are a great way to get yo</a:t>
            </a:r>
            <a:r>
              <a:rPr lang="en"/>
              <a:t>ur CSS, Coach or Administration to BUY IN to the use of PBL or STEM in your classroom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5"/>
          <p:cNvSpPr txBox="1"/>
          <p:nvPr>
            <p:ph type="title"/>
          </p:nvPr>
        </p:nvSpPr>
        <p:spPr>
          <a:xfrm>
            <a:off x="408375" y="2384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Value of PBL/STEM on Achievement</a:t>
            </a:r>
            <a:endParaRPr/>
          </a:p>
        </p:txBody>
      </p:sp>
      <p:sp>
        <p:nvSpPr>
          <p:cNvPr id="140" name="Google Shape;140;p15"/>
          <p:cNvSpPr txBox="1"/>
          <p:nvPr>
            <p:ph idx="1" type="body"/>
          </p:nvPr>
        </p:nvSpPr>
        <p:spPr>
          <a:xfrm>
            <a:off x="408375" y="839400"/>
            <a:ext cx="7916400" cy="3599400"/>
          </a:xfrm>
          <a:prstGeom prst="rect">
            <a:avLst/>
          </a:prstGeom>
        </p:spPr>
        <p:txBody>
          <a:bodyPr anchorCtr="0" anchor="t" bIns="91425" lIns="91425" spcFirstLastPara="1" rIns="91425" wrap="square" tIns="91425">
            <a:noAutofit/>
          </a:bodyPr>
          <a:lstStyle/>
          <a:p>
            <a:pPr indent="-349250" lvl="0" marL="457200" rtl="0" algn="l">
              <a:lnSpc>
                <a:spcPct val="100000"/>
              </a:lnSpc>
              <a:spcBef>
                <a:spcPts val="0"/>
              </a:spcBef>
              <a:spcAft>
                <a:spcPts val="0"/>
              </a:spcAft>
              <a:buClr>
                <a:srgbClr val="000000"/>
              </a:buClr>
              <a:buSzPts val="1900"/>
              <a:buChar char="●"/>
            </a:pPr>
            <a:r>
              <a:rPr lang="en" sz="1900">
                <a:solidFill>
                  <a:srgbClr val="000000"/>
                </a:solidFill>
              </a:rPr>
              <a:t>PBL, and especially STEM approaches, when implemented consistently and with fidelity, have the potential to increase achievement, interest, and engagement of marginalized student groups who are also underrepresented in STEM fields (Malkiewich and Chase, 2019, Scott-Parker and Barone-Nugent, 2019)</a:t>
            </a:r>
            <a:endParaRPr sz="1900">
              <a:solidFill>
                <a:srgbClr val="000000"/>
              </a:solidFill>
            </a:endParaRPr>
          </a:p>
          <a:p>
            <a:pPr indent="-349250" lvl="0" marL="457200" rtl="0" algn="l">
              <a:lnSpc>
                <a:spcPct val="100000"/>
              </a:lnSpc>
              <a:spcBef>
                <a:spcPts val="0"/>
              </a:spcBef>
              <a:spcAft>
                <a:spcPts val="0"/>
              </a:spcAft>
              <a:buClr>
                <a:srgbClr val="000000"/>
              </a:buClr>
              <a:buSzPts val="1900"/>
              <a:buChar char="●"/>
            </a:pPr>
            <a:r>
              <a:rPr lang="en" sz="1900">
                <a:solidFill>
                  <a:srgbClr val="000000"/>
                </a:solidFill>
              </a:rPr>
              <a:t>Bicer and Capraro (2019) conducted a quasi-experimental study of mathematics achievement growth at 64 STEM and non-STEM schools in Texas.  While the study demonstrated no change in achievement growth in the entire student population, </a:t>
            </a:r>
            <a:r>
              <a:rPr b="1" lang="en" sz="1900">
                <a:solidFill>
                  <a:srgbClr val="000000"/>
                </a:solidFill>
              </a:rPr>
              <a:t>Latino students and African American students at the STEM schools demonstrated a higher growth rate than at their counterparts at non-STEM schools.</a:t>
            </a:r>
            <a:endParaRPr b="1" sz="1900">
              <a:solidFill>
                <a:srgbClr val="000000"/>
              </a:solidFill>
            </a:endParaRPr>
          </a:p>
          <a:p>
            <a:pPr indent="0" lvl="0" marL="0" rtl="0" algn="l">
              <a:lnSpc>
                <a:spcPct val="100000"/>
              </a:lnSpc>
              <a:spcBef>
                <a:spcPts val="0"/>
              </a:spcBef>
              <a:spcAft>
                <a:spcPts val="0"/>
              </a:spcAft>
              <a:buNone/>
            </a:pPr>
            <a:r>
              <a:t/>
            </a:r>
            <a:endParaRPr sz="1900">
              <a:solidFill>
                <a:srgbClr val="000000"/>
              </a:solidFill>
            </a:endParaRPr>
          </a:p>
          <a:p>
            <a:pPr indent="0" lvl="0" marL="0" rtl="0" algn="l">
              <a:lnSpc>
                <a:spcPct val="100000"/>
              </a:lnSpc>
              <a:spcBef>
                <a:spcPts val="0"/>
              </a:spcBef>
              <a:spcAft>
                <a:spcPts val="0"/>
              </a:spcAft>
              <a:buNone/>
            </a:pPr>
            <a:r>
              <a:t/>
            </a:r>
            <a:endParaRPr sz="1900">
              <a:solidFill>
                <a:srgbClr val="000000"/>
              </a:solidFill>
            </a:endParaRPr>
          </a:p>
          <a:p>
            <a:pPr indent="0" lvl="0" marL="0" rtl="0" algn="l">
              <a:lnSpc>
                <a:spcPct val="100000"/>
              </a:lnSpc>
              <a:spcBef>
                <a:spcPts val="0"/>
              </a:spcBef>
              <a:spcAft>
                <a:spcPts val="0"/>
              </a:spcAft>
              <a:buNone/>
            </a:pPr>
            <a:r>
              <a:t/>
            </a:r>
            <a:endParaRPr sz="1900">
              <a:solidFill>
                <a:srgbClr val="000000"/>
              </a:solidFill>
              <a:highlight>
                <a:srgbClr val="FFFF00"/>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16"/>
          <p:cNvPicPr preferRelativeResize="0"/>
          <p:nvPr/>
        </p:nvPicPr>
        <p:blipFill>
          <a:blip r:embed="rId3">
            <a:alphaModFix/>
          </a:blip>
          <a:stretch>
            <a:fillRect/>
          </a:stretch>
        </p:blipFill>
        <p:spPr>
          <a:xfrm>
            <a:off x="2224626" y="520888"/>
            <a:ext cx="4200775" cy="41017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7"/>
          <p:cNvSpPr txBox="1"/>
          <p:nvPr>
            <p:ph type="title"/>
          </p:nvPr>
        </p:nvSpPr>
        <p:spPr>
          <a:xfrm>
            <a:off x="408375" y="2384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Value of PBL on Engagement</a:t>
            </a:r>
            <a:endParaRPr/>
          </a:p>
        </p:txBody>
      </p:sp>
      <p:sp>
        <p:nvSpPr>
          <p:cNvPr id="151" name="Google Shape;151;p17"/>
          <p:cNvSpPr txBox="1"/>
          <p:nvPr>
            <p:ph idx="1" type="body"/>
          </p:nvPr>
        </p:nvSpPr>
        <p:spPr>
          <a:xfrm>
            <a:off x="408375" y="839400"/>
            <a:ext cx="8301600" cy="4101000"/>
          </a:xfrm>
          <a:prstGeom prst="rect">
            <a:avLst/>
          </a:prstGeom>
        </p:spPr>
        <p:txBody>
          <a:bodyPr anchorCtr="0" anchor="t" bIns="91425" lIns="91425" spcFirstLastPara="1" rIns="91425" wrap="square" tIns="91425">
            <a:noAutofit/>
          </a:bodyPr>
          <a:lstStyle/>
          <a:p>
            <a:pPr indent="-393700" lvl="0" marL="457200" rtl="0" algn="l">
              <a:lnSpc>
                <a:spcPct val="100000"/>
              </a:lnSpc>
              <a:spcBef>
                <a:spcPts val="0"/>
              </a:spcBef>
              <a:spcAft>
                <a:spcPts val="0"/>
              </a:spcAft>
              <a:buClr>
                <a:srgbClr val="000000"/>
              </a:buClr>
              <a:buSzPts val="2600"/>
              <a:buChar char="●"/>
            </a:pPr>
            <a:r>
              <a:rPr lang="en" sz="1900">
                <a:solidFill>
                  <a:srgbClr val="000000"/>
                </a:solidFill>
              </a:rPr>
              <a:t>Scott-Parker and Barone Nugent (2019) conducted a small case study of 4 Year 10 Australian girls that demonstrated significant changes in student engagement student dispositions to both math and science.  In addition, this study found that pairing the students with young, female mentors helped challenge the stereotype that science is conducted by old men.  While this study had severe limitations, it supports the importance of authentic, hands on science as a vehicle for increasing student engagement. </a:t>
            </a:r>
            <a:endParaRPr sz="1900">
              <a:solidFill>
                <a:srgbClr val="000000"/>
              </a:solidFill>
            </a:endParaRPr>
          </a:p>
          <a:p>
            <a:pPr indent="-349250" lvl="0" marL="457200" rtl="0" algn="l">
              <a:lnSpc>
                <a:spcPct val="100000"/>
              </a:lnSpc>
              <a:spcBef>
                <a:spcPts val="0"/>
              </a:spcBef>
              <a:spcAft>
                <a:spcPts val="0"/>
              </a:spcAft>
              <a:buClr>
                <a:srgbClr val="000000"/>
              </a:buClr>
              <a:buSzPts val="1900"/>
              <a:buChar char="●"/>
            </a:pPr>
            <a:r>
              <a:rPr lang="en" sz="1900">
                <a:solidFill>
                  <a:srgbClr val="000000"/>
                </a:solidFill>
              </a:rPr>
              <a:t>Your students will remember the activities and the connections they make long after the things they have memorized have faded. </a:t>
            </a:r>
            <a:endParaRPr sz="1900">
              <a:solidFill>
                <a:srgbClr val="000000"/>
              </a:solidFill>
            </a:endParaRPr>
          </a:p>
          <a:p>
            <a:pPr indent="-349250" lvl="0" marL="457200" rtl="0" algn="l">
              <a:lnSpc>
                <a:spcPct val="100000"/>
              </a:lnSpc>
              <a:spcBef>
                <a:spcPts val="0"/>
              </a:spcBef>
              <a:spcAft>
                <a:spcPts val="0"/>
              </a:spcAft>
              <a:buClr>
                <a:srgbClr val="000000"/>
              </a:buClr>
              <a:buSzPts val="1900"/>
              <a:buChar char="●"/>
            </a:pPr>
            <a:r>
              <a:rPr lang="en" sz="1900">
                <a:solidFill>
                  <a:srgbClr val="000000"/>
                </a:solidFill>
              </a:rPr>
              <a:t>You will be able to use the survey measure provided with this section to gauge how YOUR students respond to the PBL you create.  You will be amazed how perceptions will shift about learning over time. </a:t>
            </a:r>
            <a:endParaRPr b="1" sz="1900">
              <a:solidFill>
                <a:srgbClr val="000000"/>
              </a:solidFill>
            </a:endParaRPr>
          </a:p>
          <a:p>
            <a:pPr indent="0" lvl="0" marL="0" rtl="0" algn="l">
              <a:lnSpc>
                <a:spcPct val="100000"/>
              </a:lnSpc>
              <a:spcBef>
                <a:spcPts val="0"/>
              </a:spcBef>
              <a:spcAft>
                <a:spcPts val="0"/>
              </a:spcAft>
              <a:buNone/>
            </a:pPr>
            <a:r>
              <a:t/>
            </a:r>
            <a:endParaRPr sz="1900">
              <a:solidFill>
                <a:srgbClr val="000000"/>
              </a:solidFill>
            </a:endParaRPr>
          </a:p>
          <a:p>
            <a:pPr indent="0" lvl="0" marL="0" rtl="0" algn="l">
              <a:lnSpc>
                <a:spcPct val="100000"/>
              </a:lnSpc>
              <a:spcBef>
                <a:spcPts val="0"/>
              </a:spcBef>
              <a:spcAft>
                <a:spcPts val="0"/>
              </a:spcAft>
              <a:buNone/>
            </a:pPr>
            <a:r>
              <a:t/>
            </a:r>
            <a:endParaRPr sz="1900">
              <a:solidFill>
                <a:srgbClr val="000000"/>
              </a:solidFill>
            </a:endParaRPr>
          </a:p>
          <a:p>
            <a:pPr indent="0" lvl="0" marL="0" rtl="0" algn="l">
              <a:lnSpc>
                <a:spcPct val="100000"/>
              </a:lnSpc>
              <a:spcBef>
                <a:spcPts val="0"/>
              </a:spcBef>
              <a:spcAft>
                <a:spcPts val="0"/>
              </a:spcAft>
              <a:buNone/>
            </a:pPr>
            <a:r>
              <a:t/>
            </a:r>
            <a:endParaRPr sz="1900">
              <a:solidFill>
                <a:srgbClr val="000000"/>
              </a:solidFill>
              <a:highlight>
                <a:srgbClr val="FFFF00"/>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8"/>
          <p:cNvSpPr txBox="1"/>
          <p:nvPr>
            <p:ph type="title"/>
          </p:nvPr>
        </p:nvSpPr>
        <p:spPr>
          <a:xfrm>
            <a:off x="408375" y="2384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get the most out of your PBL</a:t>
            </a:r>
            <a:endParaRPr/>
          </a:p>
        </p:txBody>
      </p:sp>
      <p:sp>
        <p:nvSpPr>
          <p:cNvPr id="157" name="Google Shape;157;p18"/>
          <p:cNvSpPr txBox="1"/>
          <p:nvPr>
            <p:ph idx="1" type="body"/>
          </p:nvPr>
        </p:nvSpPr>
        <p:spPr>
          <a:xfrm>
            <a:off x="408375" y="839400"/>
            <a:ext cx="7916400" cy="3599400"/>
          </a:xfrm>
          <a:prstGeom prst="rect">
            <a:avLst/>
          </a:prstGeom>
        </p:spPr>
        <p:txBody>
          <a:bodyPr anchorCtr="0" anchor="t" bIns="91425" lIns="91425" spcFirstLastPara="1" rIns="91425" wrap="square" tIns="91425">
            <a:noAutofit/>
          </a:bodyPr>
          <a:lstStyle/>
          <a:p>
            <a:pPr indent="-349250" lvl="0" marL="457200" rtl="0" algn="l">
              <a:lnSpc>
                <a:spcPct val="100000"/>
              </a:lnSpc>
              <a:spcBef>
                <a:spcPts val="0"/>
              </a:spcBef>
              <a:spcAft>
                <a:spcPts val="0"/>
              </a:spcAft>
              <a:buClr>
                <a:srgbClr val="000000"/>
              </a:buClr>
              <a:buSzPts val="1900"/>
              <a:buChar char="●"/>
            </a:pPr>
            <a:r>
              <a:rPr lang="en" sz="1900">
                <a:solidFill>
                  <a:srgbClr val="000000"/>
                </a:solidFill>
              </a:rPr>
              <a:t>Providing project goals that are content-focused can increase student retention of science/mathematics learning, as opposed to goals that are outcome-based (Malkiewich and Chase, 2019).</a:t>
            </a:r>
            <a:endParaRPr sz="1900">
              <a:solidFill>
                <a:srgbClr val="000000"/>
              </a:solidFill>
            </a:endParaRPr>
          </a:p>
          <a:p>
            <a:pPr indent="0" lvl="0" marL="0" rtl="0" algn="l">
              <a:lnSpc>
                <a:spcPct val="100000"/>
              </a:lnSpc>
              <a:spcBef>
                <a:spcPts val="0"/>
              </a:spcBef>
              <a:spcAft>
                <a:spcPts val="0"/>
              </a:spcAft>
              <a:buNone/>
            </a:pPr>
            <a:r>
              <a:rPr lang="en" sz="1900">
                <a:solidFill>
                  <a:srgbClr val="000000"/>
                </a:solidFill>
              </a:rPr>
              <a:t>	</a:t>
            </a:r>
            <a:endParaRPr sz="1900">
              <a:solidFill>
                <a:srgbClr val="000000"/>
              </a:solidFill>
            </a:endParaRPr>
          </a:p>
          <a:p>
            <a:pPr indent="0" lvl="0" marL="0" rtl="0" algn="l">
              <a:lnSpc>
                <a:spcPct val="100000"/>
              </a:lnSpc>
              <a:spcBef>
                <a:spcPts val="0"/>
              </a:spcBef>
              <a:spcAft>
                <a:spcPts val="0"/>
              </a:spcAft>
              <a:buNone/>
            </a:pPr>
            <a:r>
              <a:t/>
            </a:r>
            <a:endParaRPr sz="1900">
              <a:solidFill>
                <a:srgbClr val="000000"/>
              </a:solidFill>
            </a:endParaRPr>
          </a:p>
          <a:p>
            <a:pPr indent="0" lvl="0" marL="0" rtl="0" algn="l">
              <a:lnSpc>
                <a:spcPct val="100000"/>
              </a:lnSpc>
              <a:spcBef>
                <a:spcPts val="0"/>
              </a:spcBef>
              <a:spcAft>
                <a:spcPts val="0"/>
              </a:spcAft>
              <a:buNone/>
            </a:pPr>
            <a:r>
              <a:rPr lang="en" sz="1900">
                <a:solidFill>
                  <a:srgbClr val="000000"/>
                </a:solidFill>
              </a:rPr>
              <a:t>Example:</a:t>
            </a:r>
            <a:endParaRPr sz="1900">
              <a:solidFill>
                <a:srgbClr val="000000"/>
              </a:solidFill>
            </a:endParaRPr>
          </a:p>
          <a:p>
            <a:pPr indent="0" lvl="0" marL="0" rtl="0" algn="l">
              <a:lnSpc>
                <a:spcPct val="100000"/>
              </a:lnSpc>
              <a:spcBef>
                <a:spcPts val="0"/>
              </a:spcBef>
              <a:spcAft>
                <a:spcPts val="0"/>
              </a:spcAft>
              <a:buNone/>
            </a:pPr>
            <a:r>
              <a:rPr lang="en" sz="1900">
                <a:solidFill>
                  <a:srgbClr val="000000"/>
                </a:solidFill>
              </a:rPr>
              <a:t>Make a brochure for fisherman that highlights the ways that sea grasses and seaweeds differ in terms of structure and classification</a:t>
            </a:r>
            <a:endParaRPr sz="1900">
              <a:solidFill>
                <a:srgbClr val="000000"/>
              </a:solidFill>
            </a:endParaRPr>
          </a:p>
          <a:p>
            <a:pPr indent="0" lvl="0" marL="0" rtl="0" algn="l">
              <a:lnSpc>
                <a:spcPct val="100000"/>
              </a:lnSpc>
              <a:spcBef>
                <a:spcPts val="0"/>
              </a:spcBef>
              <a:spcAft>
                <a:spcPts val="0"/>
              </a:spcAft>
              <a:buNone/>
            </a:pPr>
            <a:r>
              <a:rPr lang="en" sz="1900">
                <a:solidFill>
                  <a:srgbClr val="000000"/>
                </a:solidFill>
              </a:rPr>
              <a:t>Vs</a:t>
            </a:r>
            <a:endParaRPr sz="1900">
              <a:solidFill>
                <a:srgbClr val="000000"/>
              </a:solidFill>
            </a:endParaRPr>
          </a:p>
          <a:p>
            <a:pPr indent="0" lvl="0" marL="0" rtl="0" algn="l">
              <a:lnSpc>
                <a:spcPct val="100000"/>
              </a:lnSpc>
              <a:spcBef>
                <a:spcPts val="0"/>
              </a:spcBef>
              <a:spcAft>
                <a:spcPts val="0"/>
              </a:spcAft>
              <a:buNone/>
            </a:pPr>
            <a:r>
              <a:rPr lang="en" sz="1900">
                <a:solidFill>
                  <a:srgbClr val="000000"/>
                </a:solidFill>
              </a:rPr>
              <a:t>Make a brochure for fisherman that highlights the differences between sea grasses and sea weeds</a:t>
            </a:r>
            <a:endParaRPr sz="19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9"/>
          <p:cNvSpPr txBox="1"/>
          <p:nvPr>
            <p:ph type="title"/>
          </p:nvPr>
        </p:nvSpPr>
        <p:spPr>
          <a:xfrm>
            <a:off x="408375" y="2384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get the most out of your PBL</a:t>
            </a:r>
            <a:endParaRPr/>
          </a:p>
        </p:txBody>
      </p:sp>
      <p:sp>
        <p:nvSpPr>
          <p:cNvPr id="163" name="Google Shape;163;p19"/>
          <p:cNvSpPr txBox="1"/>
          <p:nvPr>
            <p:ph idx="1" type="body"/>
          </p:nvPr>
        </p:nvSpPr>
        <p:spPr>
          <a:xfrm>
            <a:off x="408375" y="839400"/>
            <a:ext cx="7916400" cy="3599400"/>
          </a:xfrm>
          <a:prstGeom prst="rect">
            <a:avLst/>
          </a:prstGeom>
        </p:spPr>
        <p:txBody>
          <a:bodyPr anchorCtr="0" anchor="t" bIns="91425" lIns="91425" spcFirstLastPara="1" rIns="91425" wrap="square" tIns="91425">
            <a:noAutofit/>
          </a:bodyPr>
          <a:lstStyle/>
          <a:p>
            <a:pPr indent="-349250" lvl="0" marL="457200" rtl="0" algn="l">
              <a:lnSpc>
                <a:spcPct val="100000"/>
              </a:lnSpc>
              <a:spcBef>
                <a:spcPts val="0"/>
              </a:spcBef>
              <a:spcAft>
                <a:spcPts val="0"/>
              </a:spcAft>
              <a:buClr>
                <a:srgbClr val="000000"/>
              </a:buClr>
              <a:buSzPts val="1900"/>
              <a:buChar char="●"/>
            </a:pPr>
            <a:r>
              <a:rPr lang="en" sz="1900">
                <a:solidFill>
                  <a:srgbClr val="000000"/>
                </a:solidFill>
              </a:rPr>
              <a:t>Take the time to create resources that will utilize the concept of </a:t>
            </a:r>
            <a:r>
              <a:rPr b="1" lang="en" sz="1900">
                <a:solidFill>
                  <a:srgbClr val="000000"/>
                </a:solidFill>
              </a:rPr>
              <a:t>contrasting cases</a:t>
            </a:r>
            <a:r>
              <a:rPr lang="en" sz="1900">
                <a:solidFill>
                  <a:srgbClr val="000000"/>
                </a:solidFill>
              </a:rPr>
              <a:t> (comparisons) to promote students to make deeper meaning of their new content</a:t>
            </a:r>
            <a:endParaRPr sz="1900">
              <a:solidFill>
                <a:srgbClr val="000000"/>
              </a:solidFill>
            </a:endParaRPr>
          </a:p>
          <a:p>
            <a:pPr indent="-349250" lvl="0" marL="457200" rtl="0" algn="l">
              <a:lnSpc>
                <a:spcPct val="100000"/>
              </a:lnSpc>
              <a:spcBef>
                <a:spcPts val="0"/>
              </a:spcBef>
              <a:spcAft>
                <a:spcPts val="0"/>
              </a:spcAft>
              <a:buClr>
                <a:srgbClr val="000000"/>
              </a:buClr>
              <a:buSzPts val="1900"/>
              <a:buChar char="●"/>
            </a:pPr>
            <a:r>
              <a:rPr lang="en" sz="1900">
                <a:solidFill>
                  <a:srgbClr val="000000"/>
                </a:solidFill>
              </a:rPr>
              <a:t>Examining multiple representations of a concept provides instructional scaffolding to allow students to make deeper meaning from their new science/math content, thereby supporting the development of higher-order questioning (Hall and Miro, 2016; Malkiewich and Chase, 2019). </a:t>
            </a:r>
            <a:endParaRPr sz="1900">
              <a:solidFill>
                <a:srgbClr val="000000"/>
              </a:solidFill>
            </a:endParaRPr>
          </a:p>
          <a:p>
            <a:pPr indent="-349250" lvl="0" marL="457200" rtl="0" algn="l">
              <a:lnSpc>
                <a:spcPct val="100000"/>
              </a:lnSpc>
              <a:spcBef>
                <a:spcPts val="0"/>
              </a:spcBef>
              <a:spcAft>
                <a:spcPts val="0"/>
              </a:spcAft>
              <a:buClr>
                <a:srgbClr val="000000"/>
              </a:buClr>
              <a:buSzPts val="1900"/>
              <a:buChar char="●"/>
            </a:pPr>
            <a:r>
              <a:rPr lang="en" sz="1900">
                <a:solidFill>
                  <a:srgbClr val="000000"/>
                </a:solidFill>
              </a:rPr>
              <a:t>These contrasting cases are an excellent opportunity to link assessment-aligned questions to your PBL to prepare for end of year assessments. </a:t>
            </a:r>
            <a:endParaRPr sz="1900">
              <a:solidFill>
                <a:srgbClr val="000000"/>
              </a:solidFill>
            </a:endParaRPr>
          </a:p>
          <a:p>
            <a:pPr indent="0" lvl="0" marL="0" rtl="0" algn="l">
              <a:lnSpc>
                <a:spcPct val="100000"/>
              </a:lnSpc>
              <a:spcBef>
                <a:spcPts val="0"/>
              </a:spcBef>
              <a:spcAft>
                <a:spcPts val="0"/>
              </a:spcAft>
              <a:buNone/>
            </a:pPr>
            <a:r>
              <a:t/>
            </a:r>
            <a:endParaRPr sz="1900">
              <a:solidFill>
                <a:srgbClr val="000000"/>
              </a:solidFill>
              <a:highlight>
                <a:srgbClr val="FFFF0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0"/>
          <p:cNvSpPr txBox="1"/>
          <p:nvPr>
            <p:ph type="title"/>
          </p:nvPr>
        </p:nvSpPr>
        <p:spPr>
          <a:xfrm>
            <a:off x="408375" y="2384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get the most out of your PBL</a:t>
            </a:r>
            <a:endParaRPr/>
          </a:p>
        </p:txBody>
      </p:sp>
      <p:sp>
        <p:nvSpPr>
          <p:cNvPr id="169" name="Google Shape;169;p20"/>
          <p:cNvSpPr txBox="1"/>
          <p:nvPr>
            <p:ph idx="1" type="body"/>
          </p:nvPr>
        </p:nvSpPr>
        <p:spPr>
          <a:xfrm>
            <a:off x="5693625" y="575175"/>
            <a:ext cx="2809500" cy="4125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500">
                <a:solidFill>
                  <a:srgbClr val="000000"/>
                </a:solidFill>
              </a:rPr>
              <a:t>Contrasting cases</a:t>
            </a:r>
            <a:r>
              <a:rPr lang="en" sz="1500">
                <a:solidFill>
                  <a:srgbClr val="000000"/>
                </a:solidFill>
              </a:rPr>
              <a:t> are the BEST WAY to connect your accountability goals to your activity. </a:t>
            </a:r>
            <a:endParaRPr sz="1500">
              <a:solidFill>
                <a:srgbClr val="000000"/>
              </a:solidFill>
            </a:endParaRPr>
          </a:p>
          <a:p>
            <a:pPr indent="0" lvl="0" marL="0" rtl="0" algn="l">
              <a:lnSpc>
                <a:spcPct val="100000"/>
              </a:lnSpc>
              <a:spcBef>
                <a:spcPts val="0"/>
              </a:spcBef>
              <a:spcAft>
                <a:spcPts val="0"/>
              </a:spcAft>
              <a:buNone/>
            </a:pPr>
            <a:r>
              <a:t/>
            </a:r>
            <a:endParaRPr sz="1500">
              <a:solidFill>
                <a:srgbClr val="000000"/>
              </a:solidFill>
            </a:endParaRPr>
          </a:p>
          <a:p>
            <a:pPr indent="0" lvl="0" marL="0" rtl="0" algn="l">
              <a:lnSpc>
                <a:spcPct val="100000"/>
              </a:lnSpc>
              <a:spcBef>
                <a:spcPts val="0"/>
              </a:spcBef>
              <a:spcAft>
                <a:spcPts val="0"/>
              </a:spcAft>
              <a:buNone/>
            </a:pPr>
            <a:r>
              <a:rPr lang="en" sz="1500">
                <a:solidFill>
                  <a:srgbClr val="000000"/>
                </a:solidFill>
              </a:rPr>
              <a:t>You can even use EOC/FSA style questions and visual representations. </a:t>
            </a:r>
            <a:endParaRPr sz="1500">
              <a:solidFill>
                <a:srgbClr val="000000"/>
              </a:solidFill>
            </a:endParaRPr>
          </a:p>
          <a:p>
            <a:pPr indent="0" lvl="0" marL="0" rtl="0" algn="l">
              <a:lnSpc>
                <a:spcPct val="100000"/>
              </a:lnSpc>
              <a:spcBef>
                <a:spcPts val="0"/>
              </a:spcBef>
              <a:spcAft>
                <a:spcPts val="0"/>
              </a:spcAft>
              <a:buNone/>
            </a:pPr>
            <a:r>
              <a:t/>
            </a:r>
            <a:endParaRPr sz="1500">
              <a:solidFill>
                <a:srgbClr val="000000"/>
              </a:solidFill>
            </a:endParaRPr>
          </a:p>
          <a:p>
            <a:pPr indent="0" lvl="0" marL="0" rtl="0" algn="l">
              <a:lnSpc>
                <a:spcPct val="100000"/>
              </a:lnSpc>
              <a:spcBef>
                <a:spcPts val="0"/>
              </a:spcBef>
              <a:spcAft>
                <a:spcPts val="0"/>
              </a:spcAft>
              <a:buNone/>
            </a:pPr>
            <a:r>
              <a:rPr lang="en" sz="1500">
                <a:solidFill>
                  <a:srgbClr val="000000"/>
                </a:solidFill>
              </a:rPr>
              <a:t>Examples:  </a:t>
            </a:r>
            <a:endParaRPr sz="1500">
              <a:solidFill>
                <a:srgbClr val="000000"/>
              </a:solidFill>
            </a:endParaRPr>
          </a:p>
          <a:p>
            <a:pPr indent="0" lvl="0" marL="0" rtl="0" algn="l">
              <a:lnSpc>
                <a:spcPct val="100000"/>
              </a:lnSpc>
              <a:spcBef>
                <a:spcPts val="0"/>
              </a:spcBef>
              <a:spcAft>
                <a:spcPts val="0"/>
              </a:spcAft>
              <a:buNone/>
            </a:pPr>
            <a:r>
              <a:rPr lang="en" sz="1500">
                <a:solidFill>
                  <a:srgbClr val="000000"/>
                </a:solidFill>
              </a:rPr>
              <a:t>Ask students to evaluate parabolas for differences</a:t>
            </a:r>
            <a:endParaRPr sz="1500">
              <a:solidFill>
                <a:srgbClr val="000000"/>
              </a:solidFill>
            </a:endParaRPr>
          </a:p>
          <a:p>
            <a:pPr indent="0" lvl="0" marL="0" rtl="0" algn="l">
              <a:lnSpc>
                <a:spcPct val="100000"/>
              </a:lnSpc>
              <a:spcBef>
                <a:spcPts val="0"/>
              </a:spcBef>
              <a:spcAft>
                <a:spcPts val="0"/>
              </a:spcAft>
              <a:buNone/>
            </a:pPr>
            <a:r>
              <a:t/>
            </a:r>
            <a:endParaRPr sz="1500">
              <a:solidFill>
                <a:srgbClr val="000000"/>
              </a:solidFill>
            </a:endParaRPr>
          </a:p>
          <a:p>
            <a:pPr indent="0" lvl="0" marL="0" rtl="0" algn="l">
              <a:lnSpc>
                <a:spcPct val="100000"/>
              </a:lnSpc>
              <a:spcBef>
                <a:spcPts val="0"/>
              </a:spcBef>
              <a:spcAft>
                <a:spcPts val="0"/>
              </a:spcAft>
              <a:buNone/>
            </a:pPr>
            <a:r>
              <a:rPr lang="en" sz="1500">
                <a:solidFill>
                  <a:srgbClr val="000000"/>
                </a:solidFill>
              </a:rPr>
              <a:t>Ask students to compare various representations of cells for difference</a:t>
            </a:r>
            <a:endParaRPr sz="1500">
              <a:solidFill>
                <a:srgbClr val="000000"/>
              </a:solidFill>
            </a:endParaRPr>
          </a:p>
          <a:p>
            <a:pPr indent="0" lvl="0" marL="0" rtl="0" algn="l">
              <a:lnSpc>
                <a:spcPct val="100000"/>
              </a:lnSpc>
              <a:spcBef>
                <a:spcPts val="0"/>
              </a:spcBef>
              <a:spcAft>
                <a:spcPts val="0"/>
              </a:spcAft>
              <a:buNone/>
            </a:pPr>
            <a:r>
              <a:t/>
            </a:r>
            <a:endParaRPr sz="1500">
              <a:solidFill>
                <a:srgbClr val="000000"/>
              </a:solidFill>
            </a:endParaRPr>
          </a:p>
          <a:p>
            <a:pPr indent="0" lvl="0" marL="0" rtl="0" algn="l">
              <a:lnSpc>
                <a:spcPct val="100000"/>
              </a:lnSpc>
              <a:spcBef>
                <a:spcPts val="0"/>
              </a:spcBef>
              <a:spcAft>
                <a:spcPts val="0"/>
              </a:spcAft>
              <a:buNone/>
            </a:pPr>
            <a:r>
              <a:rPr lang="en" sz="1500">
                <a:solidFill>
                  <a:srgbClr val="000000"/>
                </a:solidFill>
              </a:rPr>
              <a:t>Source: Malkiewich and Chase (2019) </a:t>
            </a:r>
            <a:endParaRPr sz="1600"/>
          </a:p>
        </p:txBody>
      </p:sp>
      <p:pic>
        <p:nvPicPr>
          <p:cNvPr id="170" name="Google Shape;170;p20"/>
          <p:cNvPicPr preferRelativeResize="0"/>
          <p:nvPr/>
        </p:nvPicPr>
        <p:blipFill>
          <a:blip r:embed="rId3">
            <a:alphaModFix/>
          </a:blip>
          <a:stretch>
            <a:fillRect/>
          </a:stretch>
        </p:blipFill>
        <p:spPr>
          <a:xfrm>
            <a:off x="263450" y="772050"/>
            <a:ext cx="5031951" cy="42037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1"/>
          <p:cNvSpPr txBox="1"/>
          <p:nvPr>
            <p:ph type="title"/>
          </p:nvPr>
        </p:nvSpPr>
        <p:spPr>
          <a:xfrm>
            <a:off x="417300" y="26295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Many EOC or FSA questions are often, at their core, contrasting cases. </a:t>
            </a:r>
            <a:endParaRPr/>
          </a:p>
        </p:txBody>
      </p:sp>
      <p:sp>
        <p:nvSpPr>
          <p:cNvPr id="176" name="Google Shape;176;p21"/>
          <p:cNvSpPr txBox="1"/>
          <p:nvPr>
            <p:ph idx="1" type="body"/>
          </p:nvPr>
        </p:nvSpPr>
        <p:spPr>
          <a:xfrm>
            <a:off x="768925" y="4520650"/>
            <a:ext cx="7378200" cy="33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Question Source: Escambia Reviews:  http://www.ecsd-fl.schoolloop.com/EOCReviews</a:t>
            </a:r>
            <a:endParaRPr/>
          </a:p>
        </p:txBody>
      </p:sp>
      <p:pic>
        <p:nvPicPr>
          <p:cNvPr id="177" name="Google Shape;177;p21"/>
          <p:cNvPicPr preferRelativeResize="0"/>
          <p:nvPr/>
        </p:nvPicPr>
        <p:blipFill>
          <a:blip r:embed="rId3">
            <a:alphaModFix/>
          </a:blip>
          <a:stretch>
            <a:fillRect/>
          </a:stretch>
        </p:blipFill>
        <p:spPr>
          <a:xfrm>
            <a:off x="316570" y="1217550"/>
            <a:ext cx="4395547" cy="2448000"/>
          </a:xfrm>
          <a:prstGeom prst="rect">
            <a:avLst/>
          </a:prstGeom>
          <a:noFill/>
          <a:ln>
            <a:noFill/>
          </a:ln>
        </p:spPr>
      </p:pic>
      <p:pic>
        <p:nvPicPr>
          <p:cNvPr id="178" name="Google Shape;178;p21"/>
          <p:cNvPicPr preferRelativeResize="0"/>
          <p:nvPr/>
        </p:nvPicPr>
        <p:blipFill>
          <a:blip r:embed="rId4">
            <a:alphaModFix/>
          </a:blip>
          <a:stretch>
            <a:fillRect/>
          </a:stretch>
        </p:blipFill>
        <p:spPr>
          <a:xfrm>
            <a:off x="7022097" y="787300"/>
            <a:ext cx="1888200" cy="2178151"/>
          </a:xfrm>
          <a:prstGeom prst="rect">
            <a:avLst/>
          </a:prstGeom>
          <a:noFill/>
          <a:ln>
            <a:noFill/>
          </a:ln>
        </p:spPr>
      </p:pic>
      <p:pic>
        <p:nvPicPr>
          <p:cNvPr id="179" name="Google Shape;179;p21"/>
          <p:cNvPicPr preferRelativeResize="0"/>
          <p:nvPr/>
        </p:nvPicPr>
        <p:blipFill>
          <a:blip r:embed="rId5">
            <a:alphaModFix/>
          </a:blip>
          <a:stretch>
            <a:fillRect/>
          </a:stretch>
        </p:blipFill>
        <p:spPr>
          <a:xfrm>
            <a:off x="4864518" y="1369950"/>
            <a:ext cx="2005179" cy="204226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