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Merriweather-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a20fa65a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a20fa65a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f2c19872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f2c19872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f6e3dfa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f6e3dfa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e05806d37b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e05806d37b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a20fa65a3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a20fa65a3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f2c1987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f2c1987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a20fa65a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a20fa65a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a35b8266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a35b8266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da796b8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da796b8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a20fa65a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a20fa65a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f2c1987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f2c1987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20fa65a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20fa65a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da796b8a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da796b8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a35b826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a35b826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a20fa65a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a20fa65a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a20fa65a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a20fa65a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a20fa65a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a20fa65a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File:Two-people-talking-logo.jpg" TargetMode="External"/><Relationship Id="rId4" Type="http://schemas.openxmlformats.org/officeDocument/2006/relationships/image" Target="../media/image13.jpg"/><Relationship Id="rId5" Type="http://schemas.openxmlformats.org/officeDocument/2006/relationships/hyperlink" Target="https://37arts.net/news/digital-learning-experts-logo.html" TargetMode="External"/><Relationship Id="rId6"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udlguidelines.cast.org/" TargetMode="External"/><Relationship Id="rId4" Type="http://schemas.openxmlformats.org/officeDocument/2006/relationships/hyperlink" Target="https://udlguidelines.cast.org/" TargetMode="External"/><Relationship Id="rId5" Type="http://schemas.openxmlformats.org/officeDocument/2006/relationships/hyperlink" Target="https://udlguidelines.cast.org/action-expression/expression-communication/construction-composition" TargetMode="External"/><Relationship Id="rId6" Type="http://schemas.openxmlformats.org/officeDocument/2006/relationships/hyperlink" Target="https://udlguidelines.cast.org/action-expression/expression-communication/construction-composi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5.jp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argumentdriveninquiry.com/" TargetMode="External"/><Relationship Id="rId4" Type="http://schemas.openxmlformats.org/officeDocument/2006/relationships/hyperlink" Target="https://www.terc.edu/projects/talk-science/#:~:text=Talk%20Science%20PD%20is%20a,effectiveness%20of%20classroom%20science%20discussions" TargetMode="External"/><Relationship Id="rId5" Type="http://schemas.openxmlformats.org/officeDocument/2006/relationships/hyperlink" Target="https://www.owlnet.rice.edu/~cainproj/courses/HowToReadSciArticle.pdf" TargetMode="External"/><Relationship Id="rId6" Type="http://schemas.openxmlformats.org/officeDocument/2006/relationships/hyperlink" Target="https://scwibles.ucsc.edu/learning-modules/module-gallery/" TargetMode="External"/><Relationship Id="rId7" Type="http://schemas.openxmlformats.org/officeDocument/2006/relationships/hyperlink" Target="https://ambitiousscienceteaching.org/tools-plann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ascd.org/ascd-express/vol12/1212-lent.aspx?fbclid=IwAR3nJ2hX6hQBEmwScBY2Py-eC8MhFvkpAnrvu2cnNONXBmYP02HzanY3DiE" TargetMode="External"/><Relationship Id="rId4" Type="http://schemas.openxmlformats.org/officeDocument/2006/relationships/hyperlink" Target="https://nuwrite.northwestern.edu/communities/science-writing-community/science-writing-samples-advice/writing-lab-reports/index.html" TargetMode="External"/><Relationship Id="rId5" Type="http://schemas.openxmlformats.org/officeDocument/2006/relationships/hyperlink" Target="https://www.owlnet.rice.edu/~cainproj/courses/HowToReadSciArticl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rgumentdriveninquir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www.ascd.org/ASCD/images/siteASCD/publications/ascdexpress/Express%2012.12/1212_lent_tabl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tatic.nsta.org/pdfs/samples/PB427Xweb.pd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CER</a:t>
            </a:r>
            <a:br>
              <a:rPr lang="en"/>
            </a:br>
            <a:r>
              <a:rPr lang="en"/>
              <a:t>Claim-Evidence-Reasoning</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tool for developing writing and reasoning in your content area</a:t>
            </a:r>
            <a:endParaRPr/>
          </a:p>
        </p:txBody>
      </p:sp>
      <p:sp>
        <p:nvSpPr>
          <p:cNvPr id="66" name="Google Shape;66;p13"/>
          <p:cNvSpPr txBox="1"/>
          <p:nvPr/>
        </p:nvSpPr>
        <p:spPr>
          <a:xfrm>
            <a:off x="2577375" y="3376500"/>
            <a:ext cx="6482700" cy="1693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accent2"/>
                </a:solidFill>
                <a:latin typeface="Roboto"/>
                <a:ea typeface="Roboto"/>
                <a:cs typeface="Roboto"/>
                <a:sym typeface="Roboto"/>
              </a:rPr>
              <a:t>Presented by Angela Compton</a:t>
            </a:r>
            <a:endParaRPr>
              <a:solidFill>
                <a:schemeClr val="accent2"/>
              </a:solidFill>
              <a:latin typeface="Roboto"/>
              <a:ea typeface="Roboto"/>
              <a:cs typeface="Roboto"/>
              <a:sym typeface="Roboto"/>
            </a:endParaRPr>
          </a:p>
          <a:p>
            <a:pPr indent="0" lvl="0" marL="0" rtl="0" algn="r">
              <a:spcBef>
                <a:spcPts val="0"/>
              </a:spcBef>
              <a:spcAft>
                <a:spcPts val="0"/>
              </a:spcAft>
              <a:buNone/>
            </a:pPr>
            <a:r>
              <a:t/>
            </a:r>
            <a:endParaRPr>
              <a:solidFill>
                <a:schemeClr val="accent2"/>
              </a:solidFill>
              <a:latin typeface="Roboto"/>
              <a:ea typeface="Roboto"/>
              <a:cs typeface="Roboto"/>
              <a:sym typeface="Roboto"/>
            </a:endParaRPr>
          </a:p>
          <a:p>
            <a:pPr indent="0" lvl="0" marL="0" rtl="0" algn="r">
              <a:spcBef>
                <a:spcPts val="0"/>
              </a:spcBef>
              <a:spcAft>
                <a:spcPts val="0"/>
              </a:spcAft>
              <a:buNone/>
            </a:pPr>
            <a:r>
              <a:rPr lang="en">
                <a:solidFill>
                  <a:schemeClr val="accent2"/>
                </a:solidFill>
                <a:latin typeface="Roboto"/>
                <a:ea typeface="Roboto"/>
                <a:cs typeface="Roboto"/>
                <a:sym typeface="Roboto"/>
              </a:rPr>
              <a:t>For the </a:t>
            </a:r>
            <a:endParaRPr>
              <a:solidFill>
                <a:schemeClr val="accent2"/>
              </a:solidFill>
              <a:latin typeface="Roboto"/>
              <a:ea typeface="Roboto"/>
              <a:cs typeface="Roboto"/>
              <a:sym typeface="Roboto"/>
            </a:endParaRPr>
          </a:p>
          <a:p>
            <a:pPr indent="0" lvl="0" marL="0" rtl="0" algn="r">
              <a:spcBef>
                <a:spcPts val="0"/>
              </a:spcBef>
              <a:spcAft>
                <a:spcPts val="0"/>
              </a:spcAft>
              <a:buNone/>
            </a:pPr>
            <a:r>
              <a:rPr lang="en">
                <a:solidFill>
                  <a:schemeClr val="accent2"/>
                </a:solidFill>
                <a:latin typeface="Roboto"/>
                <a:ea typeface="Roboto"/>
                <a:cs typeface="Roboto"/>
                <a:sym typeface="Roboto"/>
              </a:rPr>
              <a:t>University of Miami </a:t>
            </a:r>
            <a:endParaRPr>
              <a:solidFill>
                <a:schemeClr val="accent2"/>
              </a:solidFill>
              <a:latin typeface="Roboto"/>
              <a:ea typeface="Roboto"/>
              <a:cs typeface="Roboto"/>
              <a:sym typeface="Roboto"/>
            </a:endParaRPr>
          </a:p>
          <a:p>
            <a:pPr indent="0" lvl="0" marL="0" rtl="0" algn="r">
              <a:spcBef>
                <a:spcPts val="0"/>
              </a:spcBef>
              <a:spcAft>
                <a:spcPts val="0"/>
              </a:spcAft>
              <a:buNone/>
            </a:pPr>
            <a:r>
              <a:rPr lang="en">
                <a:solidFill>
                  <a:schemeClr val="accent2"/>
                </a:solidFill>
                <a:latin typeface="Roboto"/>
                <a:ea typeface="Roboto"/>
                <a:cs typeface="Roboto"/>
                <a:sym typeface="Roboto"/>
              </a:rPr>
              <a:t>SEALED Repository</a:t>
            </a:r>
            <a:endParaRPr>
              <a:solidFill>
                <a:schemeClr val="accent2"/>
              </a:solidFill>
              <a:latin typeface="Roboto"/>
              <a:ea typeface="Roboto"/>
              <a:cs typeface="Roboto"/>
              <a:sym typeface="Roboto"/>
            </a:endParaRPr>
          </a:p>
          <a:p>
            <a:pPr indent="0" lvl="0" marL="0" rtl="0" algn="r">
              <a:spcBef>
                <a:spcPts val="0"/>
              </a:spcBef>
              <a:spcAft>
                <a:spcPts val="0"/>
              </a:spcAft>
              <a:buNone/>
            </a:pPr>
            <a:r>
              <a:t/>
            </a:r>
            <a:endParaRPr>
              <a:solidFill>
                <a:schemeClr val="accent2"/>
              </a:solidFill>
              <a:latin typeface="Roboto"/>
              <a:ea typeface="Roboto"/>
              <a:cs typeface="Roboto"/>
              <a:sym typeface="Roboto"/>
            </a:endParaRPr>
          </a:p>
          <a:p>
            <a:pPr indent="0" lvl="0" marL="0" rtl="0" algn="r">
              <a:spcBef>
                <a:spcPts val="0"/>
              </a:spcBef>
              <a:spcAft>
                <a:spcPts val="0"/>
              </a:spcAft>
              <a:buNone/>
            </a:pPr>
            <a:r>
              <a:rPr lang="en">
                <a:solidFill>
                  <a:schemeClr val="accent2"/>
                </a:solidFill>
                <a:latin typeface="Roboto"/>
                <a:ea typeface="Roboto"/>
                <a:cs typeface="Roboto"/>
                <a:sym typeface="Roboto"/>
              </a:rPr>
              <a:t>acompton@miami.edu</a:t>
            </a:r>
            <a:endParaRPr>
              <a:solidFill>
                <a:schemeClr val="accent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Peer Review</a:t>
            </a:r>
            <a:endParaRPr/>
          </a:p>
          <a:p>
            <a:pPr indent="0" lvl="0" marL="0" rtl="0" algn="l">
              <a:spcBef>
                <a:spcPts val="0"/>
              </a:spcBef>
              <a:spcAft>
                <a:spcPts val="0"/>
              </a:spcAft>
              <a:buNone/>
            </a:pPr>
            <a:r>
              <a:rPr lang="en"/>
              <a:t>	See Things From A Different Perspective</a:t>
            </a:r>
            <a:endParaRPr/>
          </a:p>
        </p:txBody>
      </p:sp>
      <p:sp>
        <p:nvSpPr>
          <p:cNvPr id="132" name="Google Shape;132;p2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10000"/>
          </a:bodyPr>
          <a:lstStyle/>
          <a:p>
            <a:pPr indent="-311150" lvl="0" marL="457200" rtl="0" algn="l">
              <a:spcBef>
                <a:spcPts val="1200"/>
              </a:spcBef>
              <a:spcAft>
                <a:spcPts val="0"/>
              </a:spcAft>
              <a:buSzPts val="1300"/>
              <a:buChar char="●"/>
            </a:pPr>
            <a:r>
              <a:rPr lang="en"/>
              <a:t>Peer editing is incredibly helpful. </a:t>
            </a:r>
            <a:endParaRPr/>
          </a:p>
          <a:p>
            <a:pPr indent="-311150" lvl="0" marL="457200" rtl="0" algn="l">
              <a:spcBef>
                <a:spcPts val="0"/>
              </a:spcBef>
              <a:spcAft>
                <a:spcPts val="0"/>
              </a:spcAft>
              <a:buSzPts val="1300"/>
              <a:buChar char="●"/>
            </a:pPr>
            <a:r>
              <a:rPr lang="en"/>
              <a:t> In a traditional in person setting, you can have your students complete their CERs on manilla folders and then have them circulate the room to ask questions and give feedback on each other’s CERs. </a:t>
            </a:r>
            <a:endParaRPr/>
          </a:p>
          <a:p>
            <a:pPr indent="-298450" lvl="1" marL="914400" rtl="0" algn="l">
              <a:spcBef>
                <a:spcPts val="0"/>
              </a:spcBef>
              <a:spcAft>
                <a:spcPts val="0"/>
              </a:spcAft>
              <a:buSzPts val="1100"/>
              <a:buChar char="○"/>
            </a:pPr>
            <a:r>
              <a:rPr lang="en"/>
              <a:t>This allows them to see other CERs as a reader rather than a writer and see gaps in the clarity.  It also allows the students to practice giving constructive feedback.  </a:t>
            </a:r>
            <a:endParaRPr/>
          </a:p>
          <a:p>
            <a:pPr indent="-298450" lvl="1" marL="914400" rtl="0" algn="l">
              <a:spcBef>
                <a:spcPts val="0"/>
              </a:spcBef>
              <a:spcAft>
                <a:spcPts val="0"/>
              </a:spcAft>
              <a:buSzPts val="1100"/>
              <a:buChar char="○"/>
            </a:pPr>
            <a:r>
              <a:rPr lang="en"/>
              <a:t>Sticky notes are a student favorite for this method of peer review!  </a:t>
            </a:r>
            <a:endParaRPr/>
          </a:p>
          <a:p>
            <a:pPr indent="-298450" lvl="1" marL="914400" rtl="0" algn="l">
              <a:spcBef>
                <a:spcPts val="0"/>
              </a:spcBef>
              <a:spcAft>
                <a:spcPts val="0"/>
              </a:spcAft>
              <a:buSzPts val="1100"/>
              <a:buChar char="○"/>
            </a:pPr>
            <a:r>
              <a:rPr lang="en"/>
              <a:t>In a hybrid or online setting, this same concept can be executed using a Padlet.  </a:t>
            </a:r>
            <a:endParaRPr/>
          </a:p>
          <a:p>
            <a:pPr indent="-298450" lvl="1" marL="914400" rtl="0" algn="l">
              <a:spcBef>
                <a:spcPts val="0"/>
              </a:spcBef>
              <a:spcAft>
                <a:spcPts val="0"/>
              </a:spcAft>
              <a:buSzPts val="1100"/>
              <a:buChar char="○"/>
            </a:pPr>
            <a:r>
              <a:rPr lang="en"/>
              <a:t>Students can post their CER on to a shared padlet or Jamboard, and students can either leave feedback there (Jamboard has sticky notes!) or they can give feedback in a google form or similar document.  (SEE SampleFeedback_PBL in this resource for an example of a peer feedback form)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Role of Discussion in the Science Classroom</a:t>
            </a:r>
            <a:endParaRPr/>
          </a:p>
        </p:txBody>
      </p:sp>
      <p:sp>
        <p:nvSpPr>
          <p:cNvPr id="138" name="Google Shape;138;p23"/>
          <p:cNvSpPr txBox="1"/>
          <p:nvPr>
            <p:ph idx="1" type="body"/>
          </p:nvPr>
        </p:nvSpPr>
        <p:spPr>
          <a:xfrm>
            <a:off x="4572000" y="196925"/>
            <a:ext cx="4572000" cy="4946400"/>
          </a:xfrm>
          <a:prstGeom prst="rect">
            <a:avLst/>
          </a:prstGeom>
        </p:spPr>
        <p:txBody>
          <a:bodyPr anchorCtr="0" anchor="t" bIns="91425" lIns="91425" spcFirstLastPara="1" rIns="91425" wrap="square" tIns="91425">
            <a:normAutofit/>
          </a:bodyPr>
          <a:lstStyle/>
          <a:p>
            <a:pPr indent="-311150" lvl="0" marL="457200" rtl="0" algn="l">
              <a:spcBef>
                <a:spcPts val="1200"/>
              </a:spcBef>
              <a:spcAft>
                <a:spcPts val="0"/>
              </a:spcAft>
              <a:buSzPts val="1300"/>
              <a:buChar char="●"/>
            </a:pPr>
            <a:r>
              <a:rPr lang="en"/>
              <a:t>Why discussions should be included in the science classroom</a:t>
            </a:r>
            <a:endParaRPr/>
          </a:p>
          <a:p>
            <a:pPr indent="-298450" lvl="1" marL="914400" rtl="0" algn="l">
              <a:spcBef>
                <a:spcPts val="0"/>
              </a:spcBef>
              <a:spcAft>
                <a:spcPts val="0"/>
              </a:spcAft>
              <a:buSzPts val="1100"/>
              <a:buChar char="○"/>
            </a:pPr>
            <a:r>
              <a:rPr lang="en"/>
              <a:t>Develop a deeper understanding of science</a:t>
            </a:r>
            <a:endParaRPr/>
          </a:p>
          <a:p>
            <a:pPr indent="-298450" lvl="1" marL="914400" rtl="0" algn="l">
              <a:spcBef>
                <a:spcPts val="0"/>
              </a:spcBef>
              <a:spcAft>
                <a:spcPts val="0"/>
              </a:spcAft>
              <a:buSzPts val="1100"/>
              <a:buChar char="○"/>
            </a:pPr>
            <a:r>
              <a:rPr lang="en"/>
              <a:t>Improve skills in argumentation </a:t>
            </a:r>
            <a:endParaRPr/>
          </a:p>
          <a:p>
            <a:pPr indent="-298450" lvl="1" marL="914400" rtl="0" algn="l">
              <a:spcBef>
                <a:spcPts val="0"/>
              </a:spcBef>
              <a:spcAft>
                <a:spcPts val="0"/>
              </a:spcAft>
              <a:buSzPts val="1100"/>
              <a:buChar char="○"/>
            </a:pPr>
            <a:r>
              <a:rPr lang="en"/>
              <a:t>Allow for students to speak the language of science and view themselves as active participants</a:t>
            </a:r>
            <a:endParaRPr/>
          </a:p>
          <a:p>
            <a:pPr indent="-298450" lvl="1" marL="914400" rtl="0" algn="l">
              <a:spcBef>
                <a:spcPts val="0"/>
              </a:spcBef>
              <a:spcAft>
                <a:spcPts val="0"/>
              </a:spcAft>
              <a:buSzPts val="1100"/>
              <a:buChar char="○"/>
            </a:pPr>
            <a:r>
              <a:rPr lang="en"/>
              <a:t>Allows for opportunities for students to change their viewpoints</a:t>
            </a:r>
            <a:br>
              <a:rPr lang="en"/>
            </a:br>
            <a:r>
              <a:rPr lang="en" sz="1100"/>
              <a:t>(Pimental and McNeill, 2011)</a:t>
            </a:r>
            <a:endParaRPr sz="1100"/>
          </a:p>
          <a:p>
            <a:pPr indent="-311150" lvl="0" marL="457200" rtl="0" algn="l">
              <a:spcBef>
                <a:spcPts val="0"/>
              </a:spcBef>
              <a:spcAft>
                <a:spcPts val="0"/>
              </a:spcAft>
              <a:buSzPts val="1300"/>
              <a:buChar char="●"/>
            </a:pPr>
            <a:r>
              <a:rPr lang="en"/>
              <a:t>A study by Pimental and McNeil (2013) found nearly all classroom discussions are teacher-centered and authoritative, which lended itself to students provided shortened responses. </a:t>
            </a:r>
            <a:endParaRPr/>
          </a:p>
          <a:p>
            <a:pPr indent="-311150" lvl="0" marL="457200" rtl="0" algn="l">
              <a:spcBef>
                <a:spcPts val="0"/>
              </a:spcBef>
              <a:spcAft>
                <a:spcPts val="0"/>
              </a:spcAft>
              <a:buSzPts val="1300"/>
              <a:buChar char="●"/>
            </a:pPr>
            <a:r>
              <a:rPr lang="en"/>
              <a:t>Soysal (2021) found a statistically significant correlation between well-implemented teacher talk during argument-driven activities and increases in student critical thinking.</a:t>
            </a:r>
            <a:endParaRPr/>
          </a:p>
          <a:p>
            <a:pPr indent="-311150" lvl="0" marL="457200" rtl="0" algn="l">
              <a:spcBef>
                <a:spcPts val="0"/>
              </a:spcBef>
              <a:spcAft>
                <a:spcPts val="0"/>
              </a:spcAft>
              <a:buSzPts val="1300"/>
              <a:buChar char="●"/>
            </a:pPr>
            <a:r>
              <a:rPr lang="en"/>
              <a:t>Short, Van der Eb and McKay (2020) found that productive science talk </a:t>
            </a:r>
            <a:r>
              <a:rPr lang="en"/>
              <a:t>improved</a:t>
            </a:r>
            <a:r>
              <a:rPr lang="en"/>
              <a:t> CER and content knowledge in 9th grade students. </a:t>
            </a:r>
            <a:endParaRPr/>
          </a:p>
        </p:txBody>
      </p:sp>
      <p:pic>
        <p:nvPicPr>
          <p:cNvPr id="139" name="Google Shape;139;p23">
            <a:hlinkClick r:id="rId3"/>
          </p:cNvPr>
          <p:cNvPicPr preferRelativeResize="0"/>
          <p:nvPr/>
        </p:nvPicPr>
        <p:blipFill>
          <a:blip r:embed="rId4">
            <a:alphaModFix/>
          </a:blip>
          <a:stretch>
            <a:fillRect/>
          </a:stretch>
        </p:blipFill>
        <p:spPr>
          <a:xfrm>
            <a:off x="140575" y="2937175"/>
            <a:ext cx="1828874" cy="1828874"/>
          </a:xfrm>
          <a:prstGeom prst="rect">
            <a:avLst/>
          </a:prstGeom>
          <a:noFill/>
          <a:ln>
            <a:noFill/>
          </a:ln>
        </p:spPr>
      </p:pic>
      <p:pic>
        <p:nvPicPr>
          <p:cNvPr id="140" name="Google Shape;140;p23">
            <a:hlinkClick r:id="rId5"/>
          </p:cNvPr>
          <p:cNvPicPr preferRelativeResize="0"/>
          <p:nvPr/>
        </p:nvPicPr>
        <p:blipFill>
          <a:blip r:embed="rId6">
            <a:alphaModFix/>
          </a:blip>
          <a:stretch>
            <a:fillRect/>
          </a:stretch>
        </p:blipFill>
        <p:spPr>
          <a:xfrm>
            <a:off x="2406099" y="2877975"/>
            <a:ext cx="1828875" cy="182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46" name="Google Shape;146;p24"/>
          <p:cNvSpPr txBox="1"/>
          <p:nvPr>
            <p:ph idx="1" type="body"/>
          </p:nvPr>
        </p:nvSpPr>
        <p:spPr>
          <a:xfrm>
            <a:off x="5934125" y="165825"/>
            <a:ext cx="2877300" cy="49776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How teachers interact with students during whole class discussion can impact the effectiveness of in class discussions. </a:t>
            </a:r>
            <a:endParaRPr/>
          </a:p>
          <a:p>
            <a:pPr indent="0" lvl="0" marL="0" rtl="0" algn="l">
              <a:spcBef>
                <a:spcPts val="1200"/>
              </a:spcBef>
              <a:spcAft>
                <a:spcPts val="0"/>
              </a:spcAft>
              <a:buNone/>
            </a:pPr>
            <a:r>
              <a:rPr lang="en"/>
              <a:t>Students tend to provide single word responses. </a:t>
            </a:r>
            <a:endParaRPr/>
          </a:p>
          <a:p>
            <a:pPr indent="0" lvl="0" marL="0" rtl="0" algn="l">
              <a:spcBef>
                <a:spcPts val="1200"/>
              </a:spcBef>
              <a:spcAft>
                <a:spcPts val="0"/>
              </a:spcAft>
              <a:buNone/>
            </a:pPr>
            <a:r>
              <a:rPr lang="en" u="sng"/>
              <a:t>How to push for more:</a:t>
            </a:r>
            <a:endParaRPr u="sng"/>
          </a:p>
          <a:p>
            <a:pPr indent="0" lvl="0" marL="0" rtl="0" algn="l">
              <a:spcBef>
                <a:spcPts val="1200"/>
              </a:spcBef>
              <a:spcAft>
                <a:spcPts val="0"/>
              </a:spcAft>
              <a:buNone/>
            </a:pPr>
            <a:r>
              <a:rPr lang="en"/>
              <a:t>LIMIT teacher elaboration on student responses, instead either probe the student to provide their own elaboration or “toss back” the question to other students. </a:t>
            </a:r>
            <a:endParaRPr/>
          </a:p>
          <a:p>
            <a:pPr indent="0" lvl="0" marL="0" rtl="0" algn="l">
              <a:spcBef>
                <a:spcPts val="1200"/>
              </a:spcBef>
              <a:spcAft>
                <a:spcPts val="0"/>
              </a:spcAft>
              <a:buNone/>
            </a:pPr>
            <a:r>
              <a:rPr lang="en"/>
              <a:t>AVOID cutting off the student.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Table 3 Source: Pimentel and McNeill (2013). </a:t>
            </a:r>
            <a:endParaRPr/>
          </a:p>
          <a:p>
            <a:pPr indent="0" lvl="0" marL="0" rtl="0" algn="l">
              <a:spcBef>
                <a:spcPts val="1200"/>
              </a:spcBef>
              <a:spcAft>
                <a:spcPts val="1200"/>
              </a:spcAft>
              <a:buNone/>
            </a:pPr>
            <a:r>
              <a:rPr lang="en"/>
              <a:t>Lower image:  Talk moves to enhance critical thinking, from Soysal (2021).</a:t>
            </a:r>
            <a:br>
              <a:rPr lang="en"/>
            </a:br>
            <a:endParaRPr/>
          </a:p>
        </p:txBody>
      </p:sp>
      <p:pic>
        <p:nvPicPr>
          <p:cNvPr id="147" name="Google Shape;147;p24"/>
          <p:cNvPicPr preferRelativeResize="0"/>
          <p:nvPr/>
        </p:nvPicPr>
        <p:blipFill>
          <a:blip r:embed="rId3">
            <a:alphaModFix/>
          </a:blip>
          <a:stretch>
            <a:fillRect/>
          </a:stretch>
        </p:blipFill>
        <p:spPr>
          <a:xfrm>
            <a:off x="0" y="89625"/>
            <a:ext cx="6033701" cy="3905200"/>
          </a:xfrm>
          <a:prstGeom prst="rect">
            <a:avLst/>
          </a:prstGeom>
          <a:noFill/>
          <a:ln>
            <a:noFill/>
          </a:ln>
        </p:spPr>
      </p:pic>
      <p:pic>
        <p:nvPicPr>
          <p:cNvPr id="148" name="Google Shape;148;p24"/>
          <p:cNvPicPr preferRelativeResize="0"/>
          <p:nvPr/>
        </p:nvPicPr>
        <p:blipFill>
          <a:blip r:embed="rId4">
            <a:alphaModFix/>
          </a:blip>
          <a:stretch>
            <a:fillRect/>
          </a:stretch>
        </p:blipFill>
        <p:spPr>
          <a:xfrm>
            <a:off x="7" y="3994825"/>
            <a:ext cx="5809317" cy="1148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54" name="Google Shape;154;p25"/>
          <p:cNvSpPr txBox="1"/>
          <p:nvPr>
            <p:ph idx="1" type="body"/>
          </p:nvPr>
        </p:nvSpPr>
        <p:spPr>
          <a:xfrm>
            <a:off x="6431925" y="500925"/>
            <a:ext cx="23793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Excerpt from Table 1 from Soysal, 2021 showing examples of productive teacher talk moves as a part of argument driven activities that increase student voice.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5" name="Google Shape;155;p25"/>
          <p:cNvPicPr preferRelativeResize="0"/>
          <p:nvPr/>
        </p:nvPicPr>
        <p:blipFill>
          <a:blip r:embed="rId3">
            <a:alphaModFix/>
          </a:blip>
          <a:stretch>
            <a:fillRect/>
          </a:stretch>
        </p:blipFill>
        <p:spPr>
          <a:xfrm>
            <a:off x="0" y="-76613"/>
            <a:ext cx="6368450" cy="529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Providing Embedded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UDL Eliminates Frustration and Supports Learners</a:t>
            </a:r>
            <a:endParaRPr/>
          </a:p>
        </p:txBody>
      </p:sp>
      <p:sp>
        <p:nvSpPr>
          <p:cNvPr id="161" name="Google Shape;161;p2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100">
                <a:solidFill>
                  <a:srgbClr val="000000"/>
                </a:solidFill>
                <a:latin typeface="Arial"/>
                <a:ea typeface="Arial"/>
                <a:cs typeface="Arial"/>
                <a:sym typeface="Arial"/>
              </a:rPr>
              <a:t>-Use Universal Design for Learning (UDL) to anticipate challenges and embed supports. </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-Please refer to the UDL tool kit for additional support with this idea.</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-UDL Planning tool:</a:t>
            </a:r>
            <a:r>
              <a:rPr lang="en" sz="1100">
                <a:solidFill>
                  <a:srgbClr val="000000"/>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https://udlguidelines.cast.org/</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	Specifically: </a:t>
            </a:r>
            <a:r>
              <a:rPr lang="en" sz="1100">
                <a:solidFill>
                  <a:srgbClr val="000000"/>
                </a:solidFill>
                <a:uFill>
                  <a:noFill/>
                </a:uFill>
                <a:latin typeface="Arial"/>
                <a:ea typeface="Arial"/>
                <a:cs typeface="Arial"/>
                <a:sym typeface="Arial"/>
                <a:hlinkClick r:id="rId5">
                  <a:extLst>
                    <a:ext uri="{A12FA001-AC4F-418D-AE19-62706E023703}">
                      <ahyp:hlinkClr val="tx"/>
                    </a:ext>
                  </a:extLst>
                </a:hlinkClick>
              </a:rPr>
              <a:t> </a:t>
            </a:r>
            <a:r>
              <a:rPr lang="en" sz="1100" u="sng">
                <a:solidFill>
                  <a:schemeClr val="hlink"/>
                </a:solidFill>
                <a:latin typeface="Arial"/>
                <a:ea typeface="Arial"/>
                <a:cs typeface="Arial"/>
                <a:sym typeface="Arial"/>
                <a:hlinkClick r:id="rId6"/>
              </a:rPr>
              <a:t>https://udlguidelines.cast.org/action-expression/expression-communication/construction-composition</a:t>
            </a:r>
            <a:endParaRPr sz="1100" u="sng">
              <a:solidFill>
                <a:schemeClr val="hlink"/>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Also please refer to Examples 1 and 2 in this repository resource for an example of using UDL to develop scaffolded supports for composition.</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There is also a UDL Tool Kit located in the repository.  </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CER Formats Based On Your Context and Situation</a:t>
            </a:r>
            <a:endParaRPr/>
          </a:p>
        </p:txBody>
      </p:sp>
      <p:sp>
        <p:nvSpPr>
          <p:cNvPr id="167" name="Google Shape;167;p27"/>
          <p:cNvSpPr txBox="1"/>
          <p:nvPr>
            <p:ph idx="1" type="body"/>
          </p:nvPr>
        </p:nvSpPr>
        <p:spPr>
          <a:xfrm>
            <a:off x="4315825" y="53675"/>
            <a:ext cx="4166400" cy="409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Google Slides</a:t>
            </a:r>
            <a:endParaRPr/>
          </a:p>
          <a:p>
            <a:pPr indent="0" lvl="0" marL="0" rtl="0" algn="l">
              <a:spcBef>
                <a:spcPts val="1200"/>
              </a:spcBef>
              <a:spcAft>
                <a:spcPts val="0"/>
              </a:spcAft>
              <a:buNone/>
            </a:pPr>
            <a:r>
              <a:rPr lang="en"/>
              <a:t>-useful for </a:t>
            </a:r>
            <a:br>
              <a:rPr lang="en"/>
            </a:br>
            <a:r>
              <a:rPr lang="en"/>
              <a:t>r</a:t>
            </a:r>
            <a:r>
              <a:rPr lang="en"/>
              <a:t>emote </a:t>
            </a:r>
            <a:br>
              <a:rPr lang="en"/>
            </a:br>
            <a:r>
              <a:rPr lang="en"/>
              <a:t>Instruction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Manilla Folder</a:t>
            </a:r>
            <a:endParaRPr/>
          </a:p>
          <a:p>
            <a:pPr indent="0" lvl="0" marL="0" rtl="0" algn="l">
              <a:spcBef>
                <a:spcPts val="1200"/>
              </a:spcBef>
              <a:spcAft>
                <a:spcPts val="0"/>
              </a:spcAft>
              <a:buNone/>
            </a:pPr>
            <a:r>
              <a:rPr lang="en"/>
              <a:t>-compact</a:t>
            </a:r>
            <a:endParaRPr/>
          </a:p>
          <a:p>
            <a:pPr indent="0" lvl="0" marL="0" rtl="0" algn="l">
              <a:spcBef>
                <a:spcPts val="1200"/>
              </a:spcBef>
              <a:spcAft>
                <a:spcPts val="0"/>
              </a:spcAft>
              <a:buNone/>
            </a:pPr>
            <a:r>
              <a:rPr lang="en"/>
              <a:t>(From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White Board</a:t>
            </a:r>
            <a:endParaRPr/>
          </a:p>
          <a:p>
            <a:pPr indent="0" lvl="0" marL="0" rtl="0" algn="l">
              <a:spcBef>
                <a:spcPts val="1200"/>
              </a:spcBef>
              <a:spcAft>
                <a:spcPts val="1200"/>
              </a:spcAft>
              <a:buNone/>
            </a:pPr>
            <a:r>
              <a:rPr lang="en"/>
              <a:t>-Easy to </a:t>
            </a:r>
            <a:br>
              <a:rPr lang="en"/>
            </a:br>
            <a:r>
              <a:rPr lang="en"/>
              <a:t>collaborate</a:t>
            </a:r>
            <a:endParaRPr/>
          </a:p>
        </p:txBody>
      </p:sp>
      <p:pic>
        <p:nvPicPr>
          <p:cNvPr id="168" name="Google Shape;168;p27"/>
          <p:cNvPicPr preferRelativeResize="0"/>
          <p:nvPr/>
        </p:nvPicPr>
        <p:blipFill>
          <a:blip r:embed="rId3">
            <a:alphaModFix/>
          </a:blip>
          <a:stretch>
            <a:fillRect/>
          </a:stretch>
        </p:blipFill>
        <p:spPr>
          <a:xfrm>
            <a:off x="5607026" y="0"/>
            <a:ext cx="3536975" cy="2052150"/>
          </a:xfrm>
          <a:prstGeom prst="rect">
            <a:avLst/>
          </a:prstGeom>
          <a:noFill/>
          <a:ln>
            <a:noFill/>
          </a:ln>
        </p:spPr>
      </p:pic>
      <p:pic>
        <p:nvPicPr>
          <p:cNvPr id="169" name="Google Shape;169;p27"/>
          <p:cNvPicPr preferRelativeResize="0"/>
          <p:nvPr/>
        </p:nvPicPr>
        <p:blipFill>
          <a:blip r:embed="rId4">
            <a:alphaModFix/>
          </a:blip>
          <a:stretch>
            <a:fillRect/>
          </a:stretch>
        </p:blipFill>
        <p:spPr>
          <a:xfrm rot="5400000">
            <a:off x="244008" y="2281342"/>
            <a:ext cx="3178952" cy="2384225"/>
          </a:xfrm>
          <a:prstGeom prst="rect">
            <a:avLst/>
          </a:prstGeom>
          <a:noFill/>
          <a:ln>
            <a:noFill/>
          </a:ln>
        </p:spPr>
      </p:pic>
      <p:cxnSp>
        <p:nvCxnSpPr>
          <p:cNvPr id="170" name="Google Shape;170;p27"/>
          <p:cNvCxnSpPr/>
          <p:nvPr/>
        </p:nvCxnSpPr>
        <p:spPr>
          <a:xfrm>
            <a:off x="4538375" y="420950"/>
            <a:ext cx="1052400" cy="0"/>
          </a:xfrm>
          <a:prstGeom prst="straightConnector1">
            <a:avLst/>
          </a:prstGeom>
          <a:noFill/>
          <a:ln cap="flat" cmpd="sng" w="28575">
            <a:solidFill>
              <a:schemeClr val="accent2"/>
            </a:solidFill>
            <a:prstDash val="solid"/>
            <a:round/>
            <a:headEnd len="med" w="med" type="none"/>
            <a:tailEnd len="med" w="med" type="triangle"/>
          </a:ln>
        </p:spPr>
      </p:cxnSp>
      <p:cxnSp>
        <p:nvCxnSpPr>
          <p:cNvPr id="171" name="Google Shape;171;p27"/>
          <p:cNvCxnSpPr/>
          <p:nvPr/>
        </p:nvCxnSpPr>
        <p:spPr>
          <a:xfrm flipH="1">
            <a:off x="3196600" y="2407325"/>
            <a:ext cx="2091600" cy="26400"/>
          </a:xfrm>
          <a:prstGeom prst="straightConnector1">
            <a:avLst/>
          </a:prstGeom>
          <a:noFill/>
          <a:ln cap="flat" cmpd="sng" w="28575">
            <a:solidFill>
              <a:schemeClr val="accent2"/>
            </a:solidFill>
            <a:prstDash val="solid"/>
            <a:round/>
            <a:headEnd len="med" w="med" type="none"/>
            <a:tailEnd len="med" w="med" type="triangle"/>
          </a:ln>
        </p:spPr>
      </p:cxnSp>
      <p:pic>
        <p:nvPicPr>
          <p:cNvPr id="172" name="Google Shape;172;p27"/>
          <p:cNvPicPr preferRelativeResize="0"/>
          <p:nvPr/>
        </p:nvPicPr>
        <p:blipFill>
          <a:blip r:embed="rId5">
            <a:alphaModFix/>
          </a:blip>
          <a:stretch>
            <a:fillRect/>
          </a:stretch>
        </p:blipFill>
        <p:spPr>
          <a:xfrm rot="5400000">
            <a:off x="6425250" y="1807602"/>
            <a:ext cx="2400375" cy="3820725"/>
          </a:xfrm>
          <a:prstGeom prst="rect">
            <a:avLst/>
          </a:prstGeom>
          <a:noFill/>
          <a:ln>
            <a:noFill/>
          </a:ln>
        </p:spPr>
      </p:pic>
      <p:cxnSp>
        <p:nvCxnSpPr>
          <p:cNvPr id="173" name="Google Shape;173;p27"/>
          <p:cNvCxnSpPr/>
          <p:nvPr/>
        </p:nvCxnSpPr>
        <p:spPr>
          <a:xfrm>
            <a:off x="4442625" y="3247000"/>
            <a:ext cx="1052400" cy="0"/>
          </a:xfrm>
          <a:prstGeom prst="straightConnector1">
            <a:avLst/>
          </a:prstGeom>
          <a:noFill/>
          <a:ln cap="flat" cmpd="sng" w="28575">
            <a:solidFill>
              <a:schemeClr val="accent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Links and Resources to Help</a:t>
            </a:r>
            <a:endParaRPr/>
          </a:p>
        </p:txBody>
      </p:sp>
      <p:sp>
        <p:nvSpPr>
          <p:cNvPr id="179" name="Google Shape;179;p28"/>
          <p:cNvSpPr txBox="1"/>
          <p:nvPr>
            <p:ph idx="1" type="body"/>
          </p:nvPr>
        </p:nvSpPr>
        <p:spPr>
          <a:xfrm>
            <a:off x="118450" y="1291050"/>
            <a:ext cx="8922900" cy="38526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rPr lang="en" sz="1100">
                <a:solidFill>
                  <a:srgbClr val="000000"/>
                </a:solidFill>
                <a:latin typeface="Arial"/>
                <a:ea typeface="Arial"/>
                <a:cs typeface="Arial"/>
                <a:sym typeface="Arial"/>
              </a:rPr>
              <a:t>-</a:t>
            </a:r>
            <a:r>
              <a:rPr b="1" lang="en" sz="1100">
                <a:solidFill>
                  <a:srgbClr val="000000"/>
                </a:solidFill>
                <a:latin typeface="Arial"/>
                <a:ea typeface="Arial"/>
                <a:cs typeface="Arial"/>
                <a:sym typeface="Arial"/>
              </a:rPr>
              <a:t>Argument Driven Inquiry</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(PDs and Resources for a CER approach in math, science and engineering)</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100" u="sng">
                <a:solidFill>
                  <a:schemeClr val="hlink"/>
                </a:solidFill>
                <a:latin typeface="Arial"/>
                <a:ea typeface="Arial"/>
                <a:cs typeface="Arial"/>
                <a:sym typeface="Arial"/>
                <a:hlinkClick r:id="rId3"/>
              </a:rPr>
              <a:t>https://www.argumentdriveninquiry.com/</a:t>
            </a:r>
            <a:endParaRPr sz="1100" u="sng">
              <a:solidFill>
                <a:schemeClr val="hlink"/>
              </a:solidFill>
              <a:latin typeface="Arial"/>
              <a:ea typeface="Arial"/>
              <a:cs typeface="Arial"/>
              <a:sym typeface="Arial"/>
            </a:endParaRPr>
          </a:p>
          <a:p>
            <a:pPr indent="0" lvl="0" marL="0" rtl="0" algn="l">
              <a:spcBef>
                <a:spcPts val="1200"/>
              </a:spcBef>
              <a:spcAft>
                <a:spcPts val="0"/>
              </a:spcAft>
              <a:buNone/>
            </a:pPr>
            <a:r>
              <a:rPr lang="en" sz="1100">
                <a:solidFill>
                  <a:srgbClr val="000000"/>
                </a:solidFill>
                <a:latin typeface="Arial"/>
                <a:ea typeface="Arial"/>
                <a:cs typeface="Arial"/>
                <a:sym typeface="Arial"/>
              </a:rPr>
              <a:t>Click DOWNLOADS to view downloadable materials. </a:t>
            </a:r>
            <a:endParaRPr sz="1100">
              <a:solidFill>
                <a:srgbClr val="000000"/>
              </a:solidFill>
              <a:latin typeface="Arial"/>
              <a:ea typeface="Arial"/>
              <a:cs typeface="Arial"/>
              <a:sym typeface="Arial"/>
            </a:endParaRPr>
          </a:p>
          <a:p>
            <a:pPr indent="0" lvl="0" marL="0" rtl="0" algn="l">
              <a:spcBef>
                <a:spcPts val="1200"/>
              </a:spcBef>
              <a:spcAft>
                <a:spcPts val="0"/>
              </a:spcAft>
              <a:buNone/>
            </a:pPr>
            <a:r>
              <a:rPr b="1" lang="en" sz="1100">
                <a:solidFill>
                  <a:srgbClr val="000000"/>
                </a:solidFill>
                <a:latin typeface="Arial"/>
                <a:ea typeface="Arial"/>
                <a:cs typeface="Arial"/>
                <a:sym typeface="Arial"/>
              </a:rPr>
              <a:t>Talk Science Website (TERC)</a:t>
            </a:r>
            <a:br>
              <a:rPr lang="en" sz="1100">
                <a:solidFill>
                  <a:srgbClr val="000000"/>
                </a:solidFill>
                <a:latin typeface="Arial"/>
                <a:ea typeface="Arial"/>
                <a:cs typeface="Arial"/>
                <a:sym typeface="Arial"/>
              </a:rPr>
            </a:br>
            <a:r>
              <a:rPr lang="en" u="sng">
                <a:solidFill>
                  <a:schemeClr val="hlink"/>
                </a:solidFill>
                <a:hlinkClick r:id="rId4"/>
              </a:rPr>
              <a:t>https://www.terc.edu/projects/talk-science/#:~:text=Talk%20Science%20PD%20is%20a,effectiveness%20of%20classroom%20science%20discussions</a:t>
            </a:r>
            <a:r>
              <a:rPr lang="en"/>
              <a:t>.</a:t>
            </a:r>
            <a:endParaRPr/>
          </a:p>
          <a:p>
            <a:pPr indent="0" lvl="0" marL="0" rtl="0" algn="l">
              <a:spcBef>
                <a:spcPts val="1200"/>
              </a:spcBef>
              <a:spcAft>
                <a:spcPts val="0"/>
              </a:spcAft>
              <a:buNone/>
            </a:pPr>
            <a:r>
              <a:rPr b="1" lang="en"/>
              <a:t>How to Read a Science Article </a:t>
            </a:r>
            <a:r>
              <a:rPr lang="en"/>
              <a:t>(</a:t>
            </a:r>
            <a:r>
              <a:rPr lang="en" u="sng">
                <a:solidFill>
                  <a:schemeClr val="hlink"/>
                </a:solidFill>
                <a:hlinkClick r:id="rId5"/>
              </a:rPr>
              <a:t>https://www.owlnet.rice.edu/~cainproj/courses/HowToReadSciArticle.pdf</a:t>
            </a:r>
            <a:r>
              <a:rPr lang="en"/>
              <a:t>) - Included in this toolkit</a:t>
            </a:r>
            <a:endParaRPr/>
          </a:p>
          <a:p>
            <a:pPr indent="0" lvl="0" marL="0" rtl="0" algn="l">
              <a:spcBef>
                <a:spcPts val="1200"/>
              </a:spcBef>
              <a:spcAft>
                <a:spcPts val="0"/>
              </a:spcAft>
              <a:buNone/>
            </a:pPr>
            <a:r>
              <a:rPr b="1" lang="en"/>
              <a:t>Santa Cruz-Watsonville Inquiry-Based Learning In Environmental Sciences Modules</a:t>
            </a:r>
            <a:br>
              <a:rPr lang="en"/>
            </a:br>
            <a:r>
              <a:rPr lang="en" u="sng">
                <a:solidFill>
                  <a:schemeClr val="hlink"/>
                </a:solidFill>
                <a:hlinkClick r:id="rId6"/>
              </a:rPr>
              <a:t>https://scwibles.ucsc.edu/learning-modules/module-gallery/</a:t>
            </a:r>
            <a:endParaRPr/>
          </a:p>
          <a:p>
            <a:pPr indent="0" lvl="0" marL="0" rtl="0" algn="l">
              <a:spcBef>
                <a:spcPts val="1200"/>
              </a:spcBef>
              <a:spcAft>
                <a:spcPts val="0"/>
              </a:spcAft>
              <a:buNone/>
            </a:pPr>
            <a:r>
              <a:rPr b="1" lang="en"/>
              <a:t>Ambitious Science Teaching planning tools</a:t>
            </a:r>
            <a:br>
              <a:rPr b="1" lang="en"/>
            </a:br>
            <a:r>
              <a:rPr lang="en" u="sng">
                <a:solidFill>
                  <a:schemeClr val="hlink"/>
                </a:solidFill>
                <a:hlinkClick r:id="rId7"/>
              </a:rPr>
              <a:t>https://ambitiousscienceteaching.org/tools-planning/</a:t>
            </a:r>
            <a:endParaRPr/>
          </a:p>
          <a:p>
            <a:pPr indent="0" lvl="0" marL="0" rtl="0" algn="l">
              <a:spcBef>
                <a:spcPts val="1200"/>
              </a:spcBef>
              <a:spcAft>
                <a:spcPts val="120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85" name="Google Shape;185;p29"/>
          <p:cNvSpPr txBox="1"/>
          <p:nvPr/>
        </p:nvSpPr>
        <p:spPr>
          <a:xfrm>
            <a:off x="0" y="1274275"/>
            <a:ext cx="91440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Ford, M.J. (2012). </a:t>
            </a:r>
            <a:r>
              <a:rPr i="1" lang="en">
                <a:latin typeface="Roboto"/>
                <a:ea typeface="Roboto"/>
                <a:cs typeface="Roboto"/>
                <a:sym typeface="Roboto"/>
              </a:rPr>
              <a:t> A diologic account of sense-making in scientific argumentation and reasoning.  </a:t>
            </a:r>
            <a:r>
              <a:rPr i="1" lang="en">
                <a:latin typeface="Roboto"/>
                <a:ea typeface="Roboto"/>
                <a:cs typeface="Roboto"/>
                <a:sym typeface="Roboto"/>
              </a:rPr>
              <a:t>Cognition</a:t>
            </a:r>
            <a:r>
              <a:rPr i="1" lang="en">
                <a:latin typeface="Roboto"/>
                <a:ea typeface="Roboto"/>
                <a:cs typeface="Roboto"/>
                <a:sym typeface="Roboto"/>
              </a:rPr>
              <a:t> and Instruction, 30 </a:t>
            </a:r>
            <a:r>
              <a:rPr lang="en">
                <a:latin typeface="Roboto"/>
                <a:ea typeface="Roboto"/>
                <a:cs typeface="Roboto"/>
                <a:sym typeface="Roboto"/>
              </a:rPr>
              <a:t>(3), 207-245.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Lent, RaLeah. (2017).  Disciplinary literacy: A shift that makes sense</a:t>
            </a:r>
            <a:r>
              <a:rPr i="1" lang="en">
                <a:latin typeface="Roboto"/>
                <a:ea typeface="Roboto"/>
                <a:cs typeface="Roboto"/>
                <a:sym typeface="Roboto"/>
              </a:rPr>
              <a:t>. ASCD Express 12:12.</a:t>
            </a:r>
            <a:r>
              <a:rPr lang="en">
                <a:latin typeface="Roboto"/>
                <a:ea typeface="Roboto"/>
                <a:cs typeface="Roboto"/>
                <a:sym typeface="Roboto"/>
              </a:rPr>
              <a:t>  Retrieved from: </a:t>
            </a:r>
            <a:r>
              <a:rPr lang="en" u="sng">
                <a:solidFill>
                  <a:schemeClr val="hlink"/>
                </a:solidFill>
                <a:latin typeface="Roboto"/>
                <a:ea typeface="Roboto"/>
                <a:cs typeface="Roboto"/>
                <a:sym typeface="Roboto"/>
                <a:hlinkClick r:id="rId3"/>
              </a:rPr>
              <a:t>http://www.ascd.org/ascd-express/vol12/1212-lent.aspx?fbclid=IwAR3nJ2hX6hQBEmwScBY2Py-eC8MhFvkpAnrvu2cnNONXBmYP02HzanY3DiE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Northwestern University NuWrite. (Accessed June 2021).  Lab Reports: Advice and Samples.  Retrieved from: </a:t>
            </a:r>
            <a:r>
              <a:rPr lang="en" u="sng">
                <a:solidFill>
                  <a:schemeClr val="hlink"/>
                </a:solidFill>
                <a:latin typeface="Roboto"/>
                <a:ea typeface="Roboto"/>
                <a:cs typeface="Roboto"/>
                <a:sym typeface="Roboto"/>
                <a:hlinkClick r:id="rId4"/>
              </a:rPr>
              <a:t>https://nuwrite.northwestern.edu/communities/science-writing-community/science-writing-samples-advice/writing-lab-reports/index.html</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Pimentel, D.S. &amp; McNeill, K.L. (2013). Conducting talk in scecondary science classrooms: Investigating instructional moves and teacher beliefs. </a:t>
            </a:r>
            <a:r>
              <a:rPr i="1" lang="en">
                <a:latin typeface="Roboto"/>
                <a:ea typeface="Roboto"/>
                <a:cs typeface="Roboto"/>
                <a:sym typeface="Roboto"/>
              </a:rPr>
              <a:t>Science Education, 97 </a:t>
            </a:r>
            <a:r>
              <a:rPr lang="en">
                <a:latin typeface="Roboto"/>
                <a:ea typeface="Roboto"/>
                <a:cs typeface="Roboto"/>
                <a:sym typeface="Roboto"/>
              </a:rPr>
              <a:t>(3), 367-394. </a:t>
            </a:r>
            <a:br>
              <a:rPr lang="en">
                <a:latin typeface="Roboto"/>
                <a:ea typeface="Roboto"/>
                <a:cs typeface="Roboto"/>
                <a:sym typeface="Roboto"/>
              </a:rPr>
            </a:b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Purugganan, M. &amp; Hewitt, J. (2004).  </a:t>
            </a:r>
            <a:r>
              <a:rPr i="1" lang="en">
                <a:latin typeface="Roboto"/>
                <a:ea typeface="Roboto"/>
                <a:cs typeface="Roboto"/>
                <a:sym typeface="Roboto"/>
              </a:rPr>
              <a:t>How to read a science article</a:t>
            </a:r>
            <a:r>
              <a:rPr lang="en">
                <a:latin typeface="Roboto"/>
                <a:ea typeface="Roboto"/>
                <a:cs typeface="Roboto"/>
                <a:sym typeface="Roboto"/>
              </a:rPr>
              <a:t>.  Cain Project for Engineering, Rice University.  Retrieved from: </a:t>
            </a:r>
            <a:r>
              <a:rPr lang="en" u="sng">
                <a:solidFill>
                  <a:schemeClr val="hlink"/>
                </a:solidFill>
                <a:latin typeface="Roboto"/>
                <a:ea typeface="Roboto"/>
                <a:cs typeface="Roboto"/>
                <a:sym typeface="Roboto"/>
                <a:hlinkClick r:id="rId5"/>
              </a:rPr>
              <a:t>https://www.owlnet.rice.edu/~cainproj/courses/HowToReadSciArticle.pdf</a:t>
            </a:r>
            <a:br>
              <a:rPr lang="en">
                <a:latin typeface="Roboto"/>
                <a:ea typeface="Roboto"/>
                <a:cs typeface="Roboto"/>
                <a:sym typeface="Roboto"/>
              </a:rPr>
            </a:b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(continued)</a:t>
            </a:r>
            <a:endParaRPr/>
          </a:p>
        </p:txBody>
      </p:sp>
      <p:sp>
        <p:nvSpPr>
          <p:cNvPr id="191" name="Google Shape;191;p30"/>
          <p:cNvSpPr txBox="1"/>
          <p:nvPr/>
        </p:nvSpPr>
        <p:spPr>
          <a:xfrm>
            <a:off x="0" y="1274275"/>
            <a:ext cx="9144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Short, R.A., Van der Eb, M.Y., &amp; McKay, S.R.  (2020). Effect of </a:t>
            </a:r>
            <a:r>
              <a:rPr lang="en">
                <a:latin typeface="Roboto"/>
                <a:ea typeface="Roboto"/>
                <a:cs typeface="Roboto"/>
                <a:sym typeface="Roboto"/>
              </a:rPr>
              <a:t>productive</a:t>
            </a:r>
            <a:r>
              <a:rPr lang="en">
                <a:latin typeface="Roboto"/>
                <a:ea typeface="Roboto"/>
                <a:cs typeface="Roboto"/>
                <a:sym typeface="Roboto"/>
              </a:rPr>
              <a:t> discussion on written argumentation in earth science classrooms. </a:t>
            </a:r>
            <a:r>
              <a:rPr i="1" lang="en">
                <a:latin typeface="Roboto"/>
                <a:ea typeface="Roboto"/>
                <a:cs typeface="Roboto"/>
                <a:sym typeface="Roboto"/>
              </a:rPr>
              <a:t>The Journal of Educational Research, 113</a:t>
            </a:r>
            <a:r>
              <a:rPr lang="en">
                <a:latin typeface="Roboto"/>
                <a:ea typeface="Roboto"/>
                <a:cs typeface="Roboto"/>
                <a:sym typeface="Roboto"/>
              </a:rPr>
              <a:t>(1), 46-58.</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Soysal, Y. (2021). Talking science: Argument-based inquiry, teachers’ talk moves, and students’ critical thinking in the classroom. </a:t>
            </a:r>
            <a:r>
              <a:rPr i="1" lang="en">
                <a:latin typeface="Roboto"/>
                <a:ea typeface="Roboto"/>
                <a:cs typeface="Roboto"/>
                <a:sym typeface="Roboto"/>
              </a:rPr>
              <a:t>Science and Education, 30</a:t>
            </a:r>
            <a:r>
              <a:rPr lang="en">
                <a:latin typeface="Roboto"/>
                <a:ea typeface="Roboto"/>
                <a:cs typeface="Roboto"/>
                <a:sym typeface="Roboto"/>
              </a:rPr>
              <a:t>, 33-65.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Wilson, C.D., Taylor, J.A., Kowalski, S.M., Carlson, J. (2010).  The relative effects and equity of inquiry=based and commonplace science teaching on students’ knowledge, reasoning, and argumentation.  </a:t>
            </a:r>
            <a:r>
              <a:rPr i="1" lang="en">
                <a:latin typeface="Roboto"/>
                <a:ea typeface="Roboto"/>
                <a:cs typeface="Roboto"/>
                <a:sym typeface="Roboto"/>
              </a:rPr>
              <a:t>Journal of Research in Science Teaching, 47 </a:t>
            </a:r>
            <a:r>
              <a:rPr lang="en">
                <a:latin typeface="Roboto"/>
                <a:ea typeface="Roboto"/>
                <a:cs typeface="Roboto"/>
                <a:sym typeface="Roboto"/>
              </a:rPr>
              <a:t>(3), 276-301.</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Today’s students struggle with writing, especially in science. </a:t>
            </a:r>
            <a:endParaRPr/>
          </a:p>
        </p:txBody>
      </p:sp>
      <p:sp>
        <p:nvSpPr>
          <p:cNvPr id="72" name="Google Shape;72;p14"/>
          <p:cNvSpPr txBox="1"/>
          <p:nvPr>
            <p:ph idx="1" type="body"/>
          </p:nvPr>
        </p:nvSpPr>
        <p:spPr>
          <a:xfrm>
            <a:off x="4413675" y="0"/>
            <a:ext cx="4656900" cy="5073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t>-</a:t>
            </a:r>
            <a:r>
              <a:rPr lang="en"/>
              <a:t>Writing in science is HARD. </a:t>
            </a:r>
            <a:endParaRPr/>
          </a:p>
          <a:p>
            <a:pPr indent="0" lvl="0" marL="0" rtl="0" algn="l">
              <a:spcBef>
                <a:spcPts val="1200"/>
              </a:spcBef>
              <a:spcAft>
                <a:spcPts val="0"/>
              </a:spcAft>
              <a:buNone/>
            </a:pPr>
            <a:r>
              <a:rPr lang="en"/>
              <a:t>-This resource is designed for developing written arguments to support claims in science, but can be modified for other subjects.  </a:t>
            </a:r>
            <a:endParaRPr/>
          </a:p>
          <a:p>
            <a:pPr indent="0" lvl="0" marL="0" rtl="0" algn="l">
              <a:spcBef>
                <a:spcPts val="1200"/>
              </a:spcBef>
              <a:spcAft>
                <a:spcPts val="0"/>
              </a:spcAft>
              <a:buNone/>
            </a:pPr>
            <a:r>
              <a:rPr lang="en"/>
              <a:t>-It will speak about the need for a Claim-Evidence-Reasoning approach in all subjects, and then will give examples and supports specific to science. </a:t>
            </a:r>
            <a:endParaRPr/>
          </a:p>
          <a:p>
            <a:pPr indent="0" lvl="0" marL="0" rtl="0" algn="l">
              <a:spcBef>
                <a:spcPts val="1200"/>
              </a:spcBef>
              <a:spcAft>
                <a:spcPts val="0"/>
              </a:spcAft>
              <a:buNone/>
            </a:pPr>
            <a:r>
              <a:rPr lang="en"/>
              <a:t>-The resource that inspired this particular tool kit (</a:t>
            </a:r>
            <a:r>
              <a:rPr lang="en" u="sng">
                <a:solidFill>
                  <a:schemeClr val="hlink"/>
                </a:solidFill>
                <a:hlinkClick r:id="rId3"/>
              </a:rPr>
              <a:t>Argument Driven Inquiry</a:t>
            </a:r>
            <a:r>
              <a:rPr lang="en"/>
              <a:t>) offers curriculum for math, science and engineering. </a:t>
            </a:r>
            <a:endParaRPr/>
          </a:p>
          <a:p>
            <a:pPr indent="0" lvl="0" marL="0" rtl="0" algn="l">
              <a:spcBef>
                <a:spcPts val="1200"/>
              </a:spcBef>
              <a:spcAft>
                <a:spcPts val="0"/>
              </a:spcAft>
              <a:buNone/>
            </a:pPr>
            <a:r>
              <a:rPr lang="en"/>
              <a:t>-The focus of this tool kit is to help you support developing your student’s ability to explain and reason in your content area through intentional activities, explicit instruction, and embedded support.</a:t>
            </a:r>
            <a:endParaRPr/>
          </a:p>
          <a:p>
            <a:pPr indent="0" lvl="0" marL="0" rtl="0" algn="l">
              <a:spcBef>
                <a:spcPts val="1200"/>
              </a:spcBef>
              <a:spcAft>
                <a:spcPts val="0"/>
              </a:spcAft>
              <a:buNone/>
            </a:pPr>
            <a:r>
              <a:rPr lang="en"/>
              <a:t>-</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0" y="500925"/>
            <a:ext cx="43329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By any other name . . . </a:t>
            </a:r>
            <a:endParaRPr/>
          </a:p>
          <a:p>
            <a:pPr indent="0" lvl="0" marL="0" rtl="0" algn="l">
              <a:spcBef>
                <a:spcPts val="0"/>
              </a:spcBef>
              <a:spcAft>
                <a:spcPts val="0"/>
              </a:spcAft>
              <a:buNone/>
            </a:pPr>
            <a:r>
              <a:rPr lang="en"/>
              <a:t>Argumentation</a:t>
            </a:r>
            <a:br>
              <a:rPr lang="en"/>
            </a:br>
            <a:r>
              <a:rPr lang="en"/>
              <a:t>Argument Driven Inquiry</a:t>
            </a:r>
            <a:endParaRPr/>
          </a:p>
          <a:p>
            <a:pPr indent="0" lvl="0" marL="0" rtl="0" algn="l">
              <a:spcBef>
                <a:spcPts val="0"/>
              </a:spcBef>
              <a:spcAft>
                <a:spcPts val="0"/>
              </a:spcAft>
              <a:buNone/>
            </a:pPr>
            <a:r>
              <a:rPr lang="en"/>
              <a:t>Argument Based Inquiry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why it matters. </a:t>
            </a:r>
            <a:endParaRPr/>
          </a:p>
        </p:txBody>
      </p:sp>
      <p:sp>
        <p:nvSpPr>
          <p:cNvPr id="78" name="Google Shape;78;p15"/>
          <p:cNvSpPr txBox="1"/>
          <p:nvPr>
            <p:ph idx="1" type="body"/>
          </p:nvPr>
        </p:nvSpPr>
        <p:spPr>
          <a:xfrm>
            <a:off x="4429900" y="60675"/>
            <a:ext cx="4166400" cy="409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CER approaches often overlap or can be considered argumentation.  There are many names that it can go by but the process is the relatively the same. </a:t>
            </a:r>
            <a:endParaRPr/>
          </a:p>
          <a:p>
            <a:pPr indent="0" lvl="0" marL="0" rtl="0" algn="l">
              <a:spcBef>
                <a:spcPts val="1200"/>
              </a:spcBef>
              <a:spcAft>
                <a:spcPts val="0"/>
              </a:spcAft>
              <a:buNone/>
            </a:pPr>
            <a:r>
              <a:rPr lang="en"/>
              <a:t>Making scientific arguments is how scientists make sense of nature, so it makes sense to teach students how to make arguments in the science classroom (Ford, 2012). </a:t>
            </a:r>
            <a:endParaRPr/>
          </a:p>
          <a:p>
            <a:pPr indent="0" lvl="0" marL="0" rtl="0" algn="l">
              <a:spcBef>
                <a:spcPts val="1200"/>
              </a:spcBef>
              <a:spcAft>
                <a:spcPts val="0"/>
              </a:spcAft>
              <a:buNone/>
            </a:pPr>
            <a:r>
              <a:rPr lang="en"/>
              <a:t>Argumentation is an important skill because it teaches students how to critique arguments and also make their own. </a:t>
            </a:r>
            <a:endParaRPr/>
          </a:p>
          <a:p>
            <a:pPr indent="0" lvl="0" marL="0" rtl="0" algn="l">
              <a:spcBef>
                <a:spcPts val="1200"/>
              </a:spcBef>
              <a:spcAft>
                <a:spcPts val="0"/>
              </a:spcAft>
              <a:buNone/>
            </a:pPr>
            <a:r>
              <a:rPr lang="en"/>
              <a:t>There is also an overlap between scientific thinking and inquiry and critical thinking (Soysal, 2021). </a:t>
            </a:r>
            <a:endParaRPr/>
          </a:p>
          <a:p>
            <a:pPr indent="0" lvl="0" marL="0" rtl="0" algn="l">
              <a:spcBef>
                <a:spcPts val="1200"/>
              </a:spcBef>
              <a:spcAft>
                <a:spcPts val="1200"/>
              </a:spcAft>
              <a:buNone/>
            </a:pPr>
            <a:r>
              <a:rPr lang="en"/>
              <a:t>Students who receive inquiry-based instruction reach higher levels of achievement than students </a:t>
            </a:r>
            <a:r>
              <a:rPr lang="en"/>
              <a:t>receiving</a:t>
            </a:r>
            <a:r>
              <a:rPr lang="en"/>
              <a:t> commonplace instruction. </a:t>
            </a:r>
            <a:r>
              <a:rPr lang="en"/>
              <a:t>(Wilson, Taylor, Kowalski &amp; Carlson, 2010)</a:t>
            </a:r>
            <a:endParaRPr/>
          </a:p>
        </p:txBody>
      </p:sp>
      <p:pic>
        <p:nvPicPr>
          <p:cNvPr id="79" name="Google Shape;79;p15"/>
          <p:cNvPicPr preferRelativeResize="0"/>
          <p:nvPr/>
        </p:nvPicPr>
        <p:blipFill>
          <a:blip r:embed="rId3">
            <a:alphaModFix/>
          </a:blip>
          <a:stretch>
            <a:fillRect/>
          </a:stretch>
        </p:blipFill>
        <p:spPr>
          <a:xfrm>
            <a:off x="107850" y="2375475"/>
            <a:ext cx="3105150" cy="942975"/>
          </a:xfrm>
          <a:prstGeom prst="rect">
            <a:avLst/>
          </a:prstGeom>
          <a:noFill/>
          <a:ln>
            <a:noFill/>
          </a:ln>
        </p:spPr>
      </p:pic>
      <p:sp>
        <p:nvSpPr>
          <p:cNvPr id="80" name="Google Shape;80;p15"/>
          <p:cNvSpPr/>
          <p:nvPr/>
        </p:nvSpPr>
        <p:spPr>
          <a:xfrm>
            <a:off x="5685892" y="4381388"/>
            <a:ext cx="3305700" cy="669000"/>
          </a:xfrm>
          <a:prstGeom prst="chevron">
            <a:avLst>
              <a:gd fmla="val 50000"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REASONING</a:t>
            </a:r>
            <a:endParaRPr>
              <a:solidFill>
                <a:srgbClr val="FFFFFF"/>
              </a:solidFill>
              <a:latin typeface="Roboto"/>
              <a:ea typeface="Roboto"/>
              <a:cs typeface="Roboto"/>
              <a:sym typeface="Roboto"/>
            </a:endParaRPr>
          </a:p>
        </p:txBody>
      </p:sp>
      <p:sp>
        <p:nvSpPr>
          <p:cNvPr id="81" name="Google Shape;81;p15"/>
          <p:cNvSpPr/>
          <p:nvPr/>
        </p:nvSpPr>
        <p:spPr>
          <a:xfrm>
            <a:off x="2968929" y="4381275"/>
            <a:ext cx="3305700" cy="6690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EVIDENCE</a:t>
            </a:r>
            <a:endParaRPr>
              <a:solidFill>
                <a:srgbClr val="FFFFFF"/>
              </a:solidFill>
              <a:latin typeface="Roboto"/>
              <a:ea typeface="Roboto"/>
              <a:cs typeface="Roboto"/>
              <a:sym typeface="Roboto"/>
            </a:endParaRPr>
          </a:p>
        </p:txBody>
      </p:sp>
      <p:sp>
        <p:nvSpPr>
          <p:cNvPr id="82" name="Google Shape;82;p15"/>
          <p:cNvSpPr/>
          <p:nvPr/>
        </p:nvSpPr>
        <p:spPr>
          <a:xfrm>
            <a:off x="24725" y="4381489"/>
            <a:ext cx="3546900" cy="669000"/>
          </a:xfrm>
          <a:prstGeom prst="homePlate">
            <a:avLst>
              <a:gd fmla="val 50000"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CLAIM</a:t>
            </a:r>
            <a:endParaRPr>
              <a:solidFill>
                <a:srgbClr val="FFFFFF"/>
              </a:solidFill>
              <a:latin typeface="Roboto"/>
              <a:ea typeface="Roboto"/>
              <a:cs typeface="Roboto"/>
              <a:sym typeface="Roboto"/>
            </a:endParaRPr>
          </a:p>
        </p:txBody>
      </p:sp>
      <p:sp>
        <p:nvSpPr>
          <p:cNvPr id="83" name="Google Shape;83;p15"/>
          <p:cNvSpPr txBox="1"/>
          <p:nvPr/>
        </p:nvSpPr>
        <p:spPr>
          <a:xfrm>
            <a:off x="264900" y="3227088"/>
            <a:ext cx="3105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2"/>
                </a:solidFill>
                <a:latin typeface="Roboto"/>
                <a:ea typeface="Roboto"/>
                <a:cs typeface="Roboto"/>
                <a:sym typeface="Roboto"/>
              </a:rPr>
              <a:t>From https://www.argumentdriveninquiry.com/</a:t>
            </a:r>
            <a:endParaRPr sz="900">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Components of CER</a:t>
            </a:r>
            <a:endParaRPr/>
          </a:p>
        </p:txBody>
      </p:sp>
      <p:sp>
        <p:nvSpPr>
          <p:cNvPr id="89" name="Google Shape;89;p16"/>
          <p:cNvSpPr txBox="1"/>
          <p:nvPr>
            <p:ph idx="1" type="body"/>
          </p:nvPr>
        </p:nvSpPr>
        <p:spPr>
          <a:xfrm>
            <a:off x="4572000" y="0"/>
            <a:ext cx="4166400" cy="4474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Students are given a guiding question to guide their investigation</a:t>
            </a:r>
            <a:endParaRPr/>
          </a:p>
          <a:p>
            <a:pPr indent="-311150" lvl="0" marL="457200" rtl="0" algn="l">
              <a:spcBef>
                <a:spcPts val="0"/>
              </a:spcBef>
              <a:spcAft>
                <a:spcPts val="0"/>
              </a:spcAft>
              <a:buSzPts val="1300"/>
              <a:buChar char="●"/>
            </a:pPr>
            <a:r>
              <a:rPr lang="en"/>
              <a:t>In the most pure form of inquiry-driven CER, students design their own investigation. However, today’s students struggle with the scientific method and it’s up to the teacher how to scaffold or support this process. </a:t>
            </a:r>
            <a:endParaRPr/>
          </a:p>
          <a:p>
            <a:pPr indent="-311150" lvl="0" marL="457200" rtl="0" algn="l">
              <a:spcBef>
                <a:spcPts val="0"/>
              </a:spcBef>
              <a:spcAft>
                <a:spcPts val="0"/>
              </a:spcAft>
              <a:buSzPts val="1300"/>
              <a:buChar char="●"/>
            </a:pPr>
            <a:r>
              <a:rPr lang="en"/>
              <a:t>Claim - a statement that answers the guiding question. </a:t>
            </a:r>
            <a:endParaRPr/>
          </a:p>
          <a:p>
            <a:pPr indent="-311150" lvl="0" marL="457200" rtl="0" algn="l">
              <a:spcBef>
                <a:spcPts val="0"/>
              </a:spcBef>
              <a:spcAft>
                <a:spcPts val="0"/>
              </a:spcAft>
              <a:buSzPts val="1300"/>
              <a:buChar char="●"/>
            </a:pPr>
            <a:r>
              <a:rPr lang="en"/>
              <a:t>Evidence - the scientific data </a:t>
            </a:r>
            <a:r>
              <a:rPr lang="en"/>
              <a:t>collected</a:t>
            </a:r>
            <a:r>
              <a:rPr lang="en"/>
              <a:t> by the investigation that supports the claim (Usually a table or graphical representation of the data). </a:t>
            </a:r>
            <a:endParaRPr/>
          </a:p>
          <a:p>
            <a:pPr indent="-311150" lvl="0" marL="457200" rtl="0" algn="l">
              <a:spcBef>
                <a:spcPts val="0"/>
              </a:spcBef>
              <a:spcAft>
                <a:spcPts val="0"/>
              </a:spcAft>
              <a:buSzPts val="1300"/>
              <a:buChar char="●"/>
            </a:pPr>
            <a:r>
              <a:rPr lang="en"/>
              <a:t>Reasoning - a written justification that explains how the data supports the claim.</a:t>
            </a:r>
            <a:endParaRPr/>
          </a:p>
          <a:p>
            <a:pPr indent="0" lvl="0" marL="457200" rtl="0" algn="l">
              <a:spcBef>
                <a:spcPts val="1200"/>
              </a:spcBef>
              <a:spcAft>
                <a:spcPts val="1200"/>
              </a:spcAft>
              <a:buNone/>
            </a:pPr>
            <a:r>
              <a:rPr lang="en"/>
              <a:t>(Wilson, Taylor, Kowalski &amp; Carlson, 2010)</a:t>
            </a:r>
            <a:br>
              <a:rPr lang="en"/>
            </a:br>
            <a:br>
              <a:rPr lang="en"/>
            </a:br>
            <a:r>
              <a:rPr lang="en"/>
              <a:t>Students struggle with data literacy, and with writing, so CER is a great way to address both!</a:t>
            </a:r>
            <a:endParaRPr/>
          </a:p>
        </p:txBody>
      </p:sp>
      <p:sp>
        <p:nvSpPr>
          <p:cNvPr id="90" name="Google Shape;90;p16"/>
          <p:cNvSpPr/>
          <p:nvPr/>
        </p:nvSpPr>
        <p:spPr>
          <a:xfrm>
            <a:off x="5749729" y="4474388"/>
            <a:ext cx="3305700" cy="669000"/>
          </a:xfrm>
          <a:prstGeom prst="chevron">
            <a:avLst>
              <a:gd fmla="val 50000"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REASONING</a:t>
            </a:r>
            <a:endParaRPr>
              <a:solidFill>
                <a:srgbClr val="FFFFFF"/>
              </a:solidFill>
              <a:latin typeface="Roboto"/>
              <a:ea typeface="Roboto"/>
              <a:cs typeface="Roboto"/>
              <a:sym typeface="Roboto"/>
            </a:endParaRPr>
          </a:p>
        </p:txBody>
      </p:sp>
      <p:sp>
        <p:nvSpPr>
          <p:cNvPr id="91" name="Google Shape;91;p16"/>
          <p:cNvSpPr/>
          <p:nvPr/>
        </p:nvSpPr>
        <p:spPr>
          <a:xfrm>
            <a:off x="3032767" y="4474275"/>
            <a:ext cx="3305700" cy="6690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EVIDENCE</a:t>
            </a:r>
            <a:endParaRPr>
              <a:solidFill>
                <a:srgbClr val="FFFFFF"/>
              </a:solidFill>
              <a:latin typeface="Roboto"/>
              <a:ea typeface="Roboto"/>
              <a:cs typeface="Roboto"/>
              <a:sym typeface="Roboto"/>
            </a:endParaRPr>
          </a:p>
        </p:txBody>
      </p:sp>
      <p:sp>
        <p:nvSpPr>
          <p:cNvPr id="92" name="Google Shape;92;p16"/>
          <p:cNvSpPr/>
          <p:nvPr/>
        </p:nvSpPr>
        <p:spPr>
          <a:xfrm>
            <a:off x="88563" y="4474489"/>
            <a:ext cx="3546900" cy="669000"/>
          </a:xfrm>
          <a:prstGeom prst="homePlate">
            <a:avLst>
              <a:gd fmla="val 50000" name="adj"/>
            </a:avLst>
          </a:prstGeom>
          <a:solidFill>
            <a:srgbClr val="1155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CLAIM</a:t>
            </a:r>
            <a:endParaRPr>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Inquiry-Based Instruction Looks Like</a:t>
            </a:r>
            <a:endParaRPr/>
          </a:p>
        </p:txBody>
      </p:sp>
      <p:pic>
        <p:nvPicPr>
          <p:cNvPr id="98" name="Google Shape;98;p17"/>
          <p:cNvPicPr preferRelativeResize="0"/>
          <p:nvPr/>
        </p:nvPicPr>
        <p:blipFill>
          <a:blip r:embed="rId3">
            <a:alphaModFix/>
          </a:blip>
          <a:stretch>
            <a:fillRect/>
          </a:stretch>
        </p:blipFill>
        <p:spPr>
          <a:xfrm>
            <a:off x="152400" y="1277025"/>
            <a:ext cx="6284954" cy="3714076"/>
          </a:xfrm>
          <a:prstGeom prst="rect">
            <a:avLst/>
          </a:prstGeom>
          <a:noFill/>
          <a:ln>
            <a:noFill/>
          </a:ln>
        </p:spPr>
      </p:pic>
      <p:sp>
        <p:nvSpPr>
          <p:cNvPr id="99" name="Google Shape;99;p17"/>
          <p:cNvSpPr txBox="1"/>
          <p:nvPr/>
        </p:nvSpPr>
        <p:spPr>
          <a:xfrm>
            <a:off x="6797150" y="1492575"/>
            <a:ext cx="21369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Table 1, from </a:t>
            </a:r>
            <a:r>
              <a:rPr lang="en" sz="1300">
                <a:solidFill>
                  <a:schemeClr val="dk2"/>
                </a:solidFill>
                <a:latin typeface="Roboto"/>
                <a:ea typeface="Roboto"/>
                <a:cs typeface="Roboto"/>
                <a:sym typeface="Roboto"/>
              </a:rPr>
              <a:t>Wilson, Taylor, Kowalski &amp; Carlson (2010).</a:t>
            </a:r>
            <a:endParaRPr sz="1300">
              <a:solidFill>
                <a:schemeClr val="dk2"/>
              </a:solidFill>
              <a:latin typeface="Roboto"/>
              <a:ea typeface="Roboto"/>
              <a:cs typeface="Roboto"/>
              <a:sym typeface="Roboto"/>
            </a:endParaRPr>
          </a:p>
          <a:p>
            <a:pPr indent="0" lvl="0" marL="0" rtl="0" algn="l">
              <a:spcBef>
                <a:spcPts val="0"/>
              </a:spcBef>
              <a:spcAft>
                <a:spcPts val="0"/>
              </a:spcAft>
              <a:buNone/>
            </a:pPr>
            <a:r>
              <a:t/>
            </a:r>
            <a:endParaRPr sz="1300">
              <a:solidFill>
                <a:schemeClr val="dk2"/>
              </a:solidFill>
              <a:latin typeface="Roboto"/>
              <a:ea typeface="Roboto"/>
              <a:cs typeface="Roboto"/>
              <a:sym typeface="Roboto"/>
            </a:endParaRPr>
          </a:p>
          <a:p>
            <a:pPr indent="0" lvl="0" marL="0" rtl="0" algn="l">
              <a:spcBef>
                <a:spcPts val="0"/>
              </a:spcBef>
              <a:spcAft>
                <a:spcPts val="0"/>
              </a:spcAft>
              <a:buNone/>
            </a:pPr>
            <a:r>
              <a:rPr lang="en" sz="1300">
                <a:solidFill>
                  <a:schemeClr val="dk2"/>
                </a:solidFill>
                <a:latin typeface="Roboto"/>
                <a:ea typeface="Roboto"/>
                <a:cs typeface="Roboto"/>
                <a:sym typeface="Roboto"/>
              </a:rPr>
              <a:t>A Claim-Evidence-Reasoning approach is a great way to approach inquiry-based instruction.</a:t>
            </a:r>
            <a:br>
              <a:rPr lang="en" sz="1300">
                <a:solidFill>
                  <a:schemeClr val="dk2"/>
                </a:solidFill>
                <a:latin typeface="Roboto"/>
                <a:ea typeface="Roboto"/>
                <a:cs typeface="Roboto"/>
                <a:sym typeface="Roboto"/>
              </a:rPr>
            </a:br>
            <a:r>
              <a:rPr lang="en">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19025" y="0"/>
            <a:ext cx="8520600" cy="623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Understanding how claims in your subject area are different from what students are normally asked to write in ELA (So you can explicitly support that!)</a:t>
            </a:r>
            <a:endParaRPr/>
          </a:p>
        </p:txBody>
      </p:sp>
      <p:pic>
        <p:nvPicPr>
          <p:cNvPr id="105" name="Google Shape;105;p18"/>
          <p:cNvPicPr preferRelativeResize="0"/>
          <p:nvPr/>
        </p:nvPicPr>
        <p:blipFill>
          <a:blip r:embed="rId3">
            <a:alphaModFix/>
          </a:blip>
          <a:stretch>
            <a:fillRect/>
          </a:stretch>
        </p:blipFill>
        <p:spPr>
          <a:xfrm>
            <a:off x="276949" y="1297450"/>
            <a:ext cx="5965599" cy="3797901"/>
          </a:xfrm>
          <a:prstGeom prst="rect">
            <a:avLst/>
          </a:prstGeom>
          <a:noFill/>
          <a:ln>
            <a:noFill/>
          </a:ln>
        </p:spPr>
      </p:pic>
      <p:sp>
        <p:nvSpPr>
          <p:cNvPr id="106" name="Google Shape;106;p18"/>
          <p:cNvSpPr txBox="1"/>
          <p:nvPr/>
        </p:nvSpPr>
        <p:spPr>
          <a:xfrm>
            <a:off x="6672650" y="1749250"/>
            <a:ext cx="2131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From Lent, 2017.</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Available </a:t>
            </a:r>
            <a:r>
              <a:rPr lang="en" u="sng">
                <a:solidFill>
                  <a:schemeClr val="hlink"/>
                </a:solidFill>
                <a:latin typeface="Roboto"/>
                <a:ea typeface="Roboto"/>
                <a:cs typeface="Roboto"/>
                <a:sym typeface="Roboto"/>
                <a:hlinkClick r:id="rId4"/>
              </a:rPr>
              <a:t>here</a:t>
            </a:r>
            <a:r>
              <a:rPr lang="en">
                <a:latin typeface="Roboto"/>
                <a:ea typeface="Roboto"/>
                <a:cs typeface="Roboto"/>
                <a:sym typeface="Roboto"/>
              </a:rPr>
              <a:t>.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Evaluate how reading, writing and thinking is different in your content area, compared to how students do it on a daily basis.  How can you support them?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This does not have to be JUST for science.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Strategies for success.</a:t>
            </a:r>
            <a:endParaRPr/>
          </a:p>
        </p:txBody>
      </p:sp>
      <p:sp>
        <p:nvSpPr>
          <p:cNvPr id="112" name="Google Shape;112;p19"/>
          <p:cNvSpPr txBox="1"/>
          <p:nvPr>
            <p:ph idx="1" type="body"/>
          </p:nvPr>
        </p:nvSpPr>
        <p:spPr>
          <a:xfrm>
            <a:off x="4644675" y="500925"/>
            <a:ext cx="4166400" cy="409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-Regular reading in science: Spend time reading articles and breaking them down.</a:t>
            </a:r>
            <a:endParaRPr/>
          </a:p>
          <a:p>
            <a:pPr indent="0" lvl="0" marL="0" rtl="0" algn="l">
              <a:spcBef>
                <a:spcPts val="1200"/>
              </a:spcBef>
              <a:spcAft>
                <a:spcPts val="0"/>
              </a:spcAft>
              <a:buNone/>
            </a:pPr>
            <a:r>
              <a:rPr lang="en"/>
              <a:t>-Practice reviewing examples and non-examples of writing in your content area. </a:t>
            </a:r>
            <a:endParaRPr/>
          </a:p>
          <a:p>
            <a:pPr indent="0" lvl="0" marL="0" rtl="0" algn="l">
              <a:spcBef>
                <a:spcPts val="1200"/>
              </a:spcBef>
              <a:spcAft>
                <a:spcPts val="0"/>
              </a:spcAft>
              <a:buNone/>
            </a:pPr>
            <a:r>
              <a:rPr lang="en"/>
              <a:t>-Practice peer review to build a culture of constructive feedback. </a:t>
            </a:r>
            <a:endParaRPr/>
          </a:p>
          <a:p>
            <a:pPr indent="457200" lvl="0" marL="0" rtl="0" algn="l">
              <a:spcBef>
                <a:spcPts val="1200"/>
              </a:spcBef>
              <a:spcAft>
                <a:spcPts val="0"/>
              </a:spcAft>
              <a:buNone/>
            </a:pPr>
            <a:r>
              <a:rPr lang="en"/>
              <a:t>-Discuss science in your classroom often!</a:t>
            </a:r>
            <a:br>
              <a:rPr lang="en"/>
            </a:br>
            <a:r>
              <a:rPr lang="en"/>
              <a:t>Teacher talk during these discussions is statistically important.  During discussions teachers should:</a:t>
            </a:r>
            <a:br>
              <a:rPr lang="en"/>
            </a:br>
            <a:r>
              <a:rPr lang="en"/>
              <a:t>	-Probe students</a:t>
            </a:r>
            <a:br>
              <a:rPr lang="en"/>
            </a:br>
            <a:r>
              <a:rPr lang="en"/>
              <a:t>	-Toss questions back to students</a:t>
            </a:r>
            <a:br>
              <a:rPr lang="en"/>
            </a:br>
            <a:r>
              <a:rPr lang="en"/>
              <a:t>	-Make talk choices that improve student voice</a:t>
            </a:r>
            <a:br>
              <a:rPr lang="en"/>
            </a:br>
            <a:r>
              <a:rPr lang="en"/>
              <a:t>	-When you can get your students to discuss   </a:t>
            </a:r>
            <a:br>
              <a:rPr lang="en"/>
            </a:br>
            <a:r>
              <a:rPr lang="en"/>
              <a:t>             with each other, you have truly succeeded.</a:t>
            </a:r>
            <a:endParaRPr/>
          </a:p>
          <a:p>
            <a:pPr indent="0" lvl="0" marL="0" rtl="0" algn="l">
              <a:spcBef>
                <a:spcPts val="1200"/>
              </a:spcBef>
              <a:spcAft>
                <a:spcPts val="1200"/>
              </a:spcAft>
              <a:buNone/>
            </a:pPr>
            <a:r>
              <a:rPr lang="en"/>
              <a:t>-Provide embedded supports for writing using UDL principles.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Regular Reading In Science (Or your content area)</a:t>
            </a:r>
            <a:endParaRPr/>
          </a:p>
        </p:txBody>
      </p:sp>
      <p:sp>
        <p:nvSpPr>
          <p:cNvPr id="118" name="Google Shape;118;p20"/>
          <p:cNvSpPr txBox="1"/>
          <p:nvPr>
            <p:ph idx="1" type="body"/>
          </p:nvPr>
        </p:nvSpPr>
        <p:spPr>
          <a:xfrm>
            <a:off x="4572000" y="-91850"/>
            <a:ext cx="41799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level of writing you are asking your students to read depends on the grade level you teach. </a:t>
            </a:r>
            <a:endParaRPr/>
          </a:p>
          <a:p>
            <a:pPr indent="0" lvl="0" marL="0" rtl="0" algn="l">
              <a:spcBef>
                <a:spcPts val="1200"/>
              </a:spcBef>
              <a:spcAft>
                <a:spcPts val="0"/>
              </a:spcAft>
              <a:buNone/>
            </a:pPr>
            <a:r>
              <a:rPr lang="en"/>
              <a:t>	-11th+ should really be introduced to reading college level literature, especially if in an honors or AP course.</a:t>
            </a:r>
            <a:endParaRPr/>
          </a:p>
          <a:p>
            <a:pPr indent="0" lvl="0" marL="0" rtl="0" algn="l">
              <a:spcBef>
                <a:spcPts val="1200"/>
              </a:spcBef>
              <a:spcAft>
                <a:spcPts val="0"/>
              </a:spcAft>
              <a:buNone/>
            </a:pPr>
            <a:r>
              <a:rPr lang="en"/>
              <a:t>	-Middle and high school underclassmen should at least be reading </a:t>
            </a:r>
            <a:r>
              <a:rPr lang="en"/>
              <a:t>regularly</a:t>
            </a:r>
            <a:r>
              <a:rPr lang="en"/>
              <a:t> about science</a:t>
            </a:r>
            <a:endParaRPr/>
          </a:p>
          <a:p>
            <a:pPr indent="0" lvl="0" marL="0" rtl="0" algn="l">
              <a:spcBef>
                <a:spcPts val="1200"/>
              </a:spcBef>
              <a:spcAft>
                <a:spcPts val="0"/>
              </a:spcAft>
              <a:buNone/>
            </a:pPr>
            <a:r>
              <a:rPr lang="en"/>
              <a:t>	-current events or this week in science activities. </a:t>
            </a:r>
            <a:endParaRPr/>
          </a:p>
          <a:p>
            <a:pPr indent="0" lvl="0" marL="0" rtl="0" algn="l">
              <a:spcBef>
                <a:spcPts val="1200"/>
              </a:spcBef>
              <a:spcAft>
                <a:spcPts val="0"/>
              </a:spcAft>
              <a:buNone/>
            </a:pPr>
            <a:r>
              <a:rPr lang="en"/>
              <a:t>&gt;Reading tool in the tool kit to assist with introducing upper level classes to reading in science (or your content area.</a:t>
            </a:r>
            <a:br>
              <a:rPr lang="en"/>
            </a:br>
            <a:r>
              <a:rPr lang="en"/>
              <a:t>         - How to A Read Science Article </a:t>
            </a:r>
            <a:br>
              <a:rPr lang="en"/>
            </a:br>
            <a:r>
              <a:rPr lang="en"/>
              <a:t>              (Purugganan and Hewitt, 2005). </a:t>
            </a:r>
            <a:endParaRPr/>
          </a:p>
          <a:p>
            <a:pPr indent="0" lvl="0" marL="0" rtl="0" algn="l">
              <a:spcBef>
                <a:spcPts val="1200"/>
              </a:spcBef>
              <a:spcAft>
                <a:spcPts val="0"/>
              </a:spcAft>
              <a:buNone/>
            </a:pPr>
            <a:r>
              <a:rPr lang="en"/>
              <a:t>&gt;Reading Nature:  Excellent example of how to incorporate regular reading for biology. </a:t>
            </a:r>
            <a:endParaRPr/>
          </a:p>
          <a:p>
            <a:pPr indent="0" lvl="0" marL="0" rtl="0" algn="l">
              <a:spcBef>
                <a:spcPts val="1200"/>
              </a:spcBef>
              <a:spcAft>
                <a:spcPts val="1200"/>
              </a:spcAft>
              <a:buNone/>
            </a:pPr>
            <a:r>
              <a:rPr lang="en"/>
              <a:t>Sample available </a:t>
            </a:r>
            <a:r>
              <a:rPr lang="en" u="sng">
                <a:solidFill>
                  <a:schemeClr val="hlink"/>
                </a:solidFill>
                <a:hlinkClick r:id="rId3"/>
              </a:rPr>
              <a:t>here</a:t>
            </a:r>
            <a:r>
              <a:rPr lang="en"/>
              <a:t> from NSTA.</a:t>
            </a:r>
            <a:endParaRPr/>
          </a:p>
        </p:txBody>
      </p:sp>
      <p:pic>
        <p:nvPicPr>
          <p:cNvPr id="119" name="Google Shape;119;p20"/>
          <p:cNvPicPr preferRelativeResize="0"/>
          <p:nvPr/>
        </p:nvPicPr>
        <p:blipFill>
          <a:blip r:embed="rId4">
            <a:alphaModFix/>
          </a:blip>
          <a:stretch>
            <a:fillRect/>
          </a:stretch>
        </p:blipFill>
        <p:spPr>
          <a:xfrm>
            <a:off x="1345776" y="1957775"/>
            <a:ext cx="2453075" cy="318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Examples and Non-Examples of Science Writing</a:t>
            </a:r>
            <a:endParaRPr/>
          </a:p>
        </p:txBody>
      </p:sp>
      <p:sp>
        <p:nvSpPr>
          <p:cNvPr id="125" name="Google Shape;125;p21"/>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will have an easier time writing in science if they are given opportunities to review and critique examples and non-examples of writing.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For this reason, a Critical Observation Protocol was </a:t>
            </a:r>
            <a:r>
              <a:rPr lang="en"/>
              <a:t>developed</a:t>
            </a:r>
            <a:r>
              <a:rPr lang="en"/>
              <a:t> and included in this tool kit.  The critical observation protocol includes to examples, but is open-ended, so that you can adjust it to fit the context and needs of your students.  </a:t>
            </a:r>
            <a:endParaRPr/>
          </a:p>
          <a:p>
            <a:pPr indent="0" lvl="0" marL="0" rtl="0" algn="l">
              <a:spcBef>
                <a:spcPts val="1200"/>
              </a:spcBef>
              <a:spcAft>
                <a:spcPts val="1200"/>
              </a:spcAft>
              <a:buNone/>
            </a:pPr>
            <a:r>
              <a:rPr lang="en"/>
              <a:t>Explicit instruction in science writing is very important - you MUST show your students what they need to do and scaffold as required!</a:t>
            </a:r>
            <a:endParaRPr/>
          </a:p>
        </p:txBody>
      </p:sp>
      <p:pic>
        <p:nvPicPr>
          <p:cNvPr id="126" name="Google Shape;126;p21"/>
          <p:cNvPicPr preferRelativeResize="0"/>
          <p:nvPr/>
        </p:nvPicPr>
        <p:blipFill>
          <a:blip r:embed="rId3">
            <a:alphaModFix/>
          </a:blip>
          <a:stretch>
            <a:fillRect/>
          </a:stretch>
        </p:blipFill>
        <p:spPr>
          <a:xfrm>
            <a:off x="152400" y="2136525"/>
            <a:ext cx="4336075" cy="2854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