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C931A92-4408-4792-AE75-D36FCA452FB5}">
  <a:tblStyle styleId="{6C931A92-4408-4792-AE75-D36FCA452FB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bdbe82322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bdbe82322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bdbe82322_3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bdbe82322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abdbe82322_3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abdbe82322_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bdbe82322_3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bdbe82322_3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b53f6de3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b53f6de3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abdbe823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abdbe823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abdbe8232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abdbe8232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abdbe8232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abdbe8232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abdbe8232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abdbe8232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abdbe82322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abdbe82322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abdbe82322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abdbe82322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abdbe82322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abdbe82322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abdbe82322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abdbe82322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explorelearning.com/index.cfm?method=cResource.dspView&amp;ResourceID=461" TargetMode="External"/><Relationship Id="rId4" Type="http://schemas.openxmlformats.org/officeDocument/2006/relationships/hyperlink" Target="https://www.explorelearning.com/index.cfm?method=cResource.dspView&amp;ResourceID=461" TargetMode="External"/><Relationship Id="rId5" Type="http://schemas.openxmlformats.org/officeDocument/2006/relationships/hyperlink" Target="https://www.explorelearning.com/index.cfm?method=cResource.dspView&amp;ResourceID=46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53775" y="243275"/>
            <a:ext cx="8520600" cy="97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Yeast Sphere Lab</a:t>
            </a:r>
            <a:endParaRPr/>
          </a:p>
        </p:txBody>
      </p:sp>
      <p:sp>
        <p:nvSpPr>
          <p:cNvPr id="55" name="Google Shape;55;p13"/>
          <p:cNvSpPr txBox="1"/>
          <p:nvPr>
            <p:ph idx="1" type="subTitle"/>
          </p:nvPr>
        </p:nvSpPr>
        <p:spPr>
          <a:xfrm>
            <a:off x="311700" y="12215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Objective: To explore chemical reactions through an inquiry approach</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56" name="Google Shape;56;p13"/>
          <p:cNvSpPr txBox="1"/>
          <p:nvPr/>
        </p:nvSpPr>
        <p:spPr>
          <a:xfrm>
            <a:off x="3019325" y="3521675"/>
            <a:ext cx="34869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Team Members:</a:t>
            </a:r>
            <a:endParaRPr/>
          </a:p>
        </p:txBody>
      </p:sp>
      <p:sp>
        <p:nvSpPr>
          <p:cNvPr id="57" name="Google Shape;57;p13"/>
          <p:cNvSpPr txBox="1"/>
          <p:nvPr/>
        </p:nvSpPr>
        <p:spPr>
          <a:xfrm>
            <a:off x="518225" y="3869225"/>
            <a:ext cx="8489100" cy="4287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580775" y="4413675"/>
            <a:ext cx="8364000" cy="42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0000"/>
                </a:solidFill>
              </a:rPr>
              <a:t>All of your answers should be typed in the red boxes - if you see a red box you should type an answer!</a:t>
            </a:r>
            <a:endParaRPr>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Combine the yeast with the prepared sodium alginate.</a:t>
            </a:r>
            <a:endParaRPr/>
          </a:p>
        </p:txBody>
      </p:sp>
      <p:sp>
        <p:nvSpPr>
          <p:cNvPr id="136" name="Google Shape;136;p22"/>
          <p:cNvSpPr txBox="1"/>
          <p:nvPr>
            <p:ph idx="1" type="body"/>
          </p:nvPr>
        </p:nvSpPr>
        <p:spPr>
          <a:xfrm>
            <a:off x="311700" y="14652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&gt;Add the amount of sodium alginate provided to you in a tray to the beaker of yeast.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&gt;Stir the new solution with the spatula until well mixed.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STIR WELL and then clean off your spatula.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191700" y="133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Make your catalase spheres!</a:t>
            </a:r>
            <a:br>
              <a:rPr lang="en"/>
            </a:br>
            <a:r>
              <a:rPr lang="en"/>
              <a:t>*you need at least 25 good spheres!</a:t>
            </a:r>
            <a:endParaRPr/>
          </a:p>
        </p:txBody>
      </p:sp>
      <p:sp>
        <p:nvSpPr>
          <p:cNvPr id="142" name="Google Shape;142;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&gt; Use the purple syringe to draw up the fluid.</a:t>
            </a:r>
            <a:br>
              <a:rPr lang="en"/>
            </a:br>
            <a:r>
              <a:rPr lang="en"/>
              <a:t>	(Push plunger in all the way, put tip in the solution in the beaker, and pull the plunger back while making sure tip is submerged in solution). </a:t>
            </a:r>
            <a:endParaRPr/>
          </a:p>
          <a:p>
            <a:pPr indent="0" lvl="0" marL="0" rtl="0" algn="l">
              <a:spcBef>
                <a:spcPts val="1600"/>
              </a:spcBef>
              <a:spcAft>
                <a:spcPts val="0"/>
              </a:spcAft>
              <a:buNone/>
            </a:pPr>
            <a:r>
              <a:rPr lang="en"/>
              <a:t>&gt;Wipe liquid from tip. </a:t>
            </a:r>
            <a:br>
              <a:rPr lang="en"/>
            </a:br>
            <a:r>
              <a:rPr lang="en"/>
              <a:t>&gt;Tap out bubbles and wipe syringe again. </a:t>
            </a:r>
            <a:endParaRPr/>
          </a:p>
          <a:p>
            <a:pPr indent="0" lvl="0" marL="0" rtl="0" algn="l">
              <a:spcBef>
                <a:spcPts val="1600"/>
              </a:spcBef>
              <a:spcAft>
                <a:spcPts val="0"/>
              </a:spcAft>
              <a:buNone/>
            </a:pPr>
            <a:r>
              <a:rPr lang="en"/>
              <a:t>&gt;Obtain a beaker of Calcium Carbonate from your teacher and put the tip close to the Calcium chloride without touching it.</a:t>
            </a:r>
            <a:r>
              <a:rPr lang="en"/>
              <a:t> </a:t>
            </a:r>
            <a:br>
              <a:rPr lang="en"/>
            </a:br>
            <a:r>
              <a:rPr lang="en"/>
              <a:t>&gt; Slowly press the plunger and try to make UNIFORM spheres. (Press the plunger evenly and try not to give them a tail). </a:t>
            </a:r>
            <a:endParaRPr/>
          </a:p>
          <a:p>
            <a:pPr indent="0" lvl="0" marL="0" rtl="0" algn="l">
              <a:lnSpc>
                <a:spcPct val="100000"/>
              </a:lnSpc>
              <a:spcBef>
                <a:spcPts val="1600"/>
              </a:spcBef>
              <a:spcAft>
                <a:spcPts val="0"/>
              </a:spcAft>
              <a:buNone/>
            </a:pPr>
            <a:r>
              <a:rPr lang="en" sz="1200">
                <a:solidFill>
                  <a:schemeClr val="dk1"/>
                </a:solidFill>
              </a:rPr>
              <a:t>&gt;Dispose of floaters using a yellow </a:t>
            </a:r>
            <a:r>
              <a:rPr lang="en" sz="1200">
                <a:solidFill>
                  <a:schemeClr val="dk1"/>
                </a:solidFill>
              </a:rPr>
              <a:t>inoculating</a:t>
            </a:r>
            <a:r>
              <a:rPr lang="en" sz="1200">
                <a:solidFill>
                  <a:schemeClr val="dk1"/>
                </a:solidFill>
              </a:rPr>
              <a:t> loop. </a:t>
            </a:r>
            <a:r>
              <a:rPr b="1" i="1" lang="en" sz="1200">
                <a:solidFill>
                  <a:schemeClr val="dk1"/>
                </a:solidFill>
              </a:rPr>
              <a:t>If they have a tail: it’s too thick – add more of  the yeast solution to your mix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Transfer your catalase spheres</a:t>
            </a:r>
            <a:endParaRPr/>
          </a:p>
        </p:txBody>
      </p:sp>
      <p:sp>
        <p:nvSpPr>
          <p:cNvPr id="148" name="Google Shape;148;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&gt;Use your yellow </a:t>
            </a:r>
            <a:r>
              <a:rPr lang="en"/>
              <a:t>inoculating</a:t>
            </a:r>
            <a:r>
              <a:rPr lang="en"/>
              <a:t> loop to capture your spheres and carefully transfer them to the plastic vial provided by your teacher. </a:t>
            </a:r>
            <a:endParaRPr/>
          </a:p>
          <a:p>
            <a:pPr indent="0" lvl="0" marL="0" rtl="0" algn="l">
              <a:spcBef>
                <a:spcPts val="1600"/>
              </a:spcBef>
              <a:spcAft>
                <a:spcPts val="0"/>
              </a:spcAft>
              <a:buNone/>
            </a:pPr>
            <a:r>
              <a:rPr lang="en"/>
              <a:t>&gt;Finally, carefully place your container in the bin for your class. </a:t>
            </a:r>
            <a:endParaRPr/>
          </a:p>
          <a:p>
            <a:pPr indent="0" lvl="0" marL="0" rtl="0" algn="l">
              <a:spcBef>
                <a:spcPts val="1600"/>
              </a:spcBef>
              <a:spcAft>
                <a:spcPts val="0"/>
              </a:spcAft>
              <a:buNone/>
            </a:pPr>
            <a:r>
              <a:rPr lang="en"/>
              <a:t>&gt;Clean and sanitize your area and safety gear.</a:t>
            </a:r>
            <a:endParaRPr/>
          </a:p>
          <a:p>
            <a:pPr indent="0" lvl="0" marL="0" rtl="0" algn="l">
              <a:spcBef>
                <a:spcPts val="1600"/>
              </a:spcBef>
              <a:spcAft>
                <a:spcPts val="0"/>
              </a:spcAft>
              <a:buNone/>
            </a:pPr>
            <a:r>
              <a:rPr lang="en"/>
              <a:t>&gt;Follow instructions for the placement of used containers.</a:t>
            </a:r>
            <a:endParaRPr/>
          </a:p>
          <a:p>
            <a:pPr indent="0" lvl="0" marL="0" rtl="0" algn="l">
              <a:spcBef>
                <a:spcPts val="1600"/>
              </a:spcBef>
              <a:spcAft>
                <a:spcPts val="1600"/>
              </a:spcAft>
              <a:buNone/>
            </a:pPr>
            <a:r>
              <a:rPr lang="en"/>
              <a:t>&gt;WASH YOUR HANDS.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 but not least!</a:t>
            </a:r>
            <a:endParaRPr/>
          </a:p>
        </p:txBody>
      </p:sp>
      <p:sp>
        <p:nvSpPr>
          <p:cNvPr id="154" name="Google Shape;154;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Choose with your group from the three available test treatments for next class.</a:t>
            </a:r>
            <a:endParaRPr/>
          </a:p>
          <a:p>
            <a:pPr indent="0" lvl="0" marL="228600" rtl="0" algn="l">
              <a:spcBef>
                <a:spcPts val="1600"/>
              </a:spcBef>
              <a:spcAft>
                <a:spcPts val="0"/>
              </a:spcAft>
              <a:buNone/>
            </a:pPr>
            <a:r>
              <a:rPr lang="en" sz="1200">
                <a:solidFill>
                  <a:srgbClr val="000000"/>
                </a:solidFill>
              </a:rPr>
              <a:t>·</a:t>
            </a:r>
            <a:r>
              <a:rPr lang="en" sz="700">
                <a:solidFill>
                  <a:srgbClr val="000000"/>
                </a:solidFill>
                <a:latin typeface="Times New Roman"/>
                <a:ea typeface="Times New Roman"/>
                <a:cs typeface="Times New Roman"/>
                <a:sym typeface="Times New Roman"/>
              </a:rPr>
              <a:t>       </a:t>
            </a:r>
            <a:r>
              <a:rPr lang="en" sz="1100">
                <a:solidFill>
                  <a:srgbClr val="000000"/>
                </a:solidFill>
              </a:rPr>
              <a:t>How does temperature affect the rate of reaction between H</a:t>
            </a:r>
            <a:r>
              <a:rPr baseline="-25000" lang="en" sz="1100">
                <a:solidFill>
                  <a:srgbClr val="000000"/>
                </a:solidFill>
              </a:rPr>
              <a:t>2</a:t>
            </a:r>
            <a:r>
              <a:rPr lang="en" sz="1100">
                <a:solidFill>
                  <a:srgbClr val="000000"/>
                </a:solidFill>
              </a:rPr>
              <a:t>O</a:t>
            </a:r>
            <a:r>
              <a:rPr baseline="-25000" lang="en" sz="1100">
                <a:solidFill>
                  <a:srgbClr val="000000"/>
                </a:solidFill>
              </a:rPr>
              <a:t>2</a:t>
            </a:r>
            <a:r>
              <a:rPr lang="en" sz="1100">
                <a:solidFill>
                  <a:srgbClr val="000000"/>
                </a:solidFill>
              </a:rPr>
              <a:t> and catalase from yeast?</a:t>
            </a:r>
            <a:endParaRPr sz="1100">
              <a:solidFill>
                <a:srgbClr val="000000"/>
              </a:solidFill>
            </a:endParaRPr>
          </a:p>
          <a:p>
            <a:pPr indent="0" lvl="0" marL="228600" rtl="0" algn="l">
              <a:spcBef>
                <a:spcPts val="1200"/>
              </a:spcBef>
              <a:spcAft>
                <a:spcPts val="0"/>
              </a:spcAft>
              <a:buNone/>
            </a:pPr>
            <a:r>
              <a:rPr lang="en" sz="1200">
                <a:solidFill>
                  <a:srgbClr val="000000"/>
                </a:solidFill>
              </a:rPr>
              <a:t>·</a:t>
            </a:r>
            <a:r>
              <a:rPr lang="en" sz="700">
                <a:solidFill>
                  <a:srgbClr val="000000"/>
                </a:solidFill>
                <a:latin typeface="Times New Roman"/>
                <a:ea typeface="Times New Roman"/>
                <a:cs typeface="Times New Roman"/>
                <a:sym typeface="Times New Roman"/>
              </a:rPr>
              <a:t>       </a:t>
            </a:r>
            <a:r>
              <a:rPr lang="en" sz="1100">
                <a:solidFill>
                  <a:srgbClr val="000000"/>
                </a:solidFill>
              </a:rPr>
              <a:t>How does salt affect the rate of reaction between H</a:t>
            </a:r>
            <a:r>
              <a:rPr baseline="-25000" lang="en" sz="1100">
                <a:solidFill>
                  <a:srgbClr val="000000"/>
                </a:solidFill>
              </a:rPr>
              <a:t>2</a:t>
            </a:r>
            <a:r>
              <a:rPr lang="en" sz="1100">
                <a:solidFill>
                  <a:srgbClr val="000000"/>
                </a:solidFill>
              </a:rPr>
              <a:t>O</a:t>
            </a:r>
            <a:r>
              <a:rPr baseline="-25000" lang="en" sz="1100">
                <a:solidFill>
                  <a:srgbClr val="000000"/>
                </a:solidFill>
              </a:rPr>
              <a:t>2</a:t>
            </a:r>
            <a:r>
              <a:rPr lang="en" sz="1100">
                <a:solidFill>
                  <a:srgbClr val="000000"/>
                </a:solidFill>
              </a:rPr>
              <a:t> and catalase from yeast?</a:t>
            </a:r>
            <a:endParaRPr sz="1100">
              <a:solidFill>
                <a:srgbClr val="000000"/>
              </a:solidFill>
            </a:endParaRPr>
          </a:p>
          <a:p>
            <a:pPr indent="0" lvl="0" marL="228600" rtl="0" algn="l">
              <a:spcBef>
                <a:spcPts val="1200"/>
              </a:spcBef>
              <a:spcAft>
                <a:spcPts val="0"/>
              </a:spcAft>
              <a:buNone/>
            </a:pPr>
            <a:r>
              <a:rPr lang="en" sz="900">
                <a:solidFill>
                  <a:srgbClr val="000000"/>
                </a:solidFill>
              </a:rPr>
              <a:t>·</a:t>
            </a:r>
            <a:r>
              <a:rPr lang="en" sz="700">
                <a:solidFill>
                  <a:srgbClr val="000000"/>
                </a:solidFill>
                <a:latin typeface="Times New Roman"/>
                <a:ea typeface="Times New Roman"/>
                <a:cs typeface="Times New Roman"/>
                <a:sym typeface="Times New Roman"/>
              </a:rPr>
              <a:t>        </a:t>
            </a:r>
            <a:r>
              <a:rPr lang="en" sz="1100">
                <a:solidFill>
                  <a:srgbClr val="000000"/>
                </a:solidFill>
              </a:rPr>
              <a:t>How does soap affect the rate of reaction between H</a:t>
            </a:r>
            <a:r>
              <a:rPr baseline="-25000" lang="en" sz="1100">
                <a:solidFill>
                  <a:srgbClr val="000000"/>
                </a:solidFill>
              </a:rPr>
              <a:t>2</a:t>
            </a:r>
            <a:r>
              <a:rPr lang="en" sz="1100">
                <a:solidFill>
                  <a:srgbClr val="000000"/>
                </a:solidFill>
              </a:rPr>
              <a:t>O</a:t>
            </a:r>
            <a:r>
              <a:rPr baseline="-25000" lang="en" sz="1100">
                <a:solidFill>
                  <a:srgbClr val="000000"/>
                </a:solidFill>
              </a:rPr>
              <a:t>2</a:t>
            </a:r>
            <a:r>
              <a:rPr lang="en" sz="1100">
                <a:solidFill>
                  <a:srgbClr val="000000"/>
                </a:solidFill>
              </a:rPr>
              <a:t> and catalase from yeast?</a:t>
            </a:r>
            <a:endParaRPr sz="1100">
              <a:solidFill>
                <a:srgbClr val="000000"/>
              </a:solidFill>
            </a:endParaRPr>
          </a:p>
          <a:p>
            <a:pPr indent="0" lvl="0" marL="228600" rtl="0" algn="l">
              <a:spcBef>
                <a:spcPts val="1200"/>
              </a:spcBef>
              <a:spcAft>
                <a:spcPts val="0"/>
              </a:spcAft>
              <a:buNone/>
            </a:pPr>
            <a:r>
              <a:rPr lang="en" sz="1100">
                <a:solidFill>
                  <a:srgbClr val="000000"/>
                </a:solidFill>
              </a:rPr>
              <a:t>You will conduct a control of hydrogen peroxide and two different concentrations of the treatment you choose, with 5 replicates each. </a:t>
            </a:r>
            <a:endParaRPr sz="1100">
              <a:solidFill>
                <a:srgbClr val="000000"/>
              </a:solidFill>
            </a:endParaRPr>
          </a:p>
          <a:p>
            <a:pPr indent="0" lvl="0" marL="228600" rtl="0" algn="l">
              <a:spcBef>
                <a:spcPts val="1200"/>
              </a:spcBef>
              <a:spcAft>
                <a:spcPts val="0"/>
              </a:spcAft>
              <a:buNone/>
            </a:pPr>
            <a:r>
              <a:t/>
            </a:r>
            <a:endParaRPr sz="1100">
              <a:solidFill>
                <a:srgbClr val="000000"/>
              </a:solidFill>
            </a:endParaRPr>
          </a:p>
          <a:p>
            <a:pPr indent="0" lvl="0" marL="0" rtl="0" algn="l">
              <a:spcBef>
                <a:spcPts val="1200"/>
              </a:spcBef>
              <a:spcAft>
                <a:spcPts val="0"/>
              </a:spcAft>
              <a:buNone/>
            </a:pPr>
            <a:r>
              <a:rPr lang="en"/>
              <a:t>Your choice:</a:t>
            </a:r>
            <a:endParaRPr/>
          </a:p>
          <a:p>
            <a:pPr indent="0" lvl="0" marL="0" rtl="0" algn="l">
              <a:spcBef>
                <a:spcPts val="1600"/>
              </a:spcBef>
              <a:spcAft>
                <a:spcPts val="1600"/>
              </a:spcAft>
              <a:buNone/>
            </a:pPr>
            <a:r>
              <a:t/>
            </a:r>
            <a:endParaRPr/>
          </a:p>
        </p:txBody>
      </p:sp>
      <p:graphicFrame>
        <p:nvGraphicFramePr>
          <p:cNvPr id="155" name="Google Shape;155;p25"/>
          <p:cNvGraphicFramePr/>
          <p:nvPr/>
        </p:nvGraphicFramePr>
        <p:xfrm>
          <a:off x="813500" y="4129975"/>
          <a:ext cx="3000000" cy="3000000"/>
        </p:xfrm>
        <a:graphic>
          <a:graphicData uri="http://schemas.openxmlformats.org/drawingml/2006/table">
            <a:tbl>
              <a:tblPr>
                <a:noFill/>
                <a:tableStyleId>{6C931A92-4408-4792-AE75-D36FCA452FB5}</a:tableStyleId>
              </a:tblPr>
              <a:tblGrid>
                <a:gridCol w="7239000"/>
              </a:tblGrid>
              <a:tr h="624825">
                <a:tc>
                  <a:txBody>
                    <a:bodyPr/>
                    <a:lstStyle/>
                    <a:p>
                      <a:pPr indent="0" lvl="0" marL="0" rtl="0" algn="l">
                        <a:spcBef>
                          <a:spcPts val="0"/>
                        </a:spcBef>
                        <a:spcAft>
                          <a:spcPts val="0"/>
                        </a:spcAft>
                        <a:buNone/>
                      </a:pPr>
                      <a:r>
                        <a:t/>
                      </a:r>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Feedback - Anything that could have been more clear? Did you like it?</a:t>
            </a:r>
            <a:endParaRPr/>
          </a:p>
        </p:txBody>
      </p:sp>
      <p:sp>
        <p:nvSpPr>
          <p:cNvPr id="161" name="Google Shape;161;p26"/>
          <p:cNvSpPr txBox="1"/>
          <p:nvPr>
            <p:ph idx="1" type="body"/>
          </p:nvPr>
        </p:nvSpPr>
        <p:spPr>
          <a:xfrm>
            <a:off x="311700" y="1419825"/>
            <a:ext cx="8520600" cy="3416400"/>
          </a:xfrm>
          <a:prstGeom prst="rect">
            <a:avLst/>
          </a:prstGeom>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216950" y="13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This!</a:t>
            </a:r>
            <a:endParaRPr/>
          </a:p>
        </p:txBody>
      </p:sp>
      <p:sp>
        <p:nvSpPr>
          <p:cNvPr id="64" name="Google Shape;64;p14"/>
          <p:cNvSpPr txBox="1"/>
          <p:nvPr>
            <p:ph idx="1" type="body"/>
          </p:nvPr>
        </p:nvSpPr>
        <p:spPr>
          <a:xfrm>
            <a:off x="3451025" y="225900"/>
            <a:ext cx="5583600" cy="469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t>Did you know that you can turn just about any drink or pureed food into small spheres? The spheres have a </a:t>
            </a:r>
            <a:r>
              <a:rPr b="1" lang="en"/>
              <a:t>gelatinous</a:t>
            </a:r>
            <a:r>
              <a:rPr lang="en"/>
              <a:t> outside with a liquid center. </a:t>
            </a:r>
            <a:r>
              <a:rPr b="1" lang="en"/>
              <a:t>Molecular gastronomy</a:t>
            </a:r>
            <a:r>
              <a:rPr lang="en"/>
              <a:t> is the area of food science that explores how to make these spheres, as well as other ways ingredients in our food are physically and chemically changed when we prepare and cook it. In other words, molecular gastronomy looks at the molecules in our food and how they change. (Gastronomy is the study of picking, preparing, and eating good food.) The molecular gastronomy technique that is used to make food into spheres has a fitting name: spherification.”</a:t>
            </a:r>
            <a:br>
              <a:rPr lang="en"/>
            </a:br>
            <a:r>
              <a:rPr lang="en" sz="1000"/>
              <a:t>From</a:t>
            </a:r>
            <a:r>
              <a:rPr lang="en"/>
              <a:t> </a:t>
            </a:r>
            <a:r>
              <a:rPr lang="en" sz="1000">
                <a:solidFill>
                  <a:srgbClr val="333333"/>
                </a:solidFill>
                <a:highlight>
                  <a:srgbClr val="FFFFFF"/>
                </a:highlight>
              </a:rPr>
              <a:t>Rowland, T. (2020, June 23). </a:t>
            </a:r>
            <a:r>
              <a:rPr i="1" lang="en" sz="1000">
                <a:solidFill>
                  <a:srgbClr val="333333"/>
                </a:solidFill>
                <a:highlight>
                  <a:srgbClr val="FFFFFF"/>
                </a:highlight>
              </a:rPr>
              <a:t>Juice Balls: The Science of Spherification.</a:t>
            </a:r>
            <a:r>
              <a:rPr lang="en" sz="1000">
                <a:solidFill>
                  <a:srgbClr val="333333"/>
                </a:solidFill>
                <a:highlight>
                  <a:srgbClr val="FFFFFF"/>
                </a:highlight>
              </a:rPr>
              <a:t> Retrieved from https://www.sciencebuddies.org/science-fair-projects/project-ideas/FoodSci_p074/cooking-food-science/juice-balls-science-of-spherification</a:t>
            </a:r>
            <a:endParaRPr/>
          </a:p>
          <a:p>
            <a:pPr indent="0" lvl="0" marL="0" rtl="0" algn="l">
              <a:spcBef>
                <a:spcPts val="1600"/>
              </a:spcBef>
              <a:spcAft>
                <a:spcPts val="1600"/>
              </a:spcAft>
              <a:buNone/>
            </a:pPr>
            <a:r>
              <a:t/>
            </a:r>
            <a:endParaRPr/>
          </a:p>
        </p:txBody>
      </p:sp>
      <p:pic>
        <p:nvPicPr>
          <p:cNvPr id="65" name="Google Shape;65;p14"/>
          <p:cNvPicPr preferRelativeResize="0"/>
          <p:nvPr/>
        </p:nvPicPr>
        <p:blipFill>
          <a:blip r:embed="rId3">
            <a:alphaModFix/>
          </a:blip>
          <a:stretch>
            <a:fillRect/>
          </a:stretch>
        </p:blipFill>
        <p:spPr>
          <a:xfrm>
            <a:off x="298043" y="773450"/>
            <a:ext cx="3022026" cy="1659600"/>
          </a:xfrm>
          <a:prstGeom prst="rect">
            <a:avLst/>
          </a:prstGeom>
          <a:noFill/>
          <a:ln>
            <a:noFill/>
          </a:ln>
        </p:spPr>
      </p:pic>
      <p:pic>
        <p:nvPicPr>
          <p:cNvPr id="66" name="Google Shape;66;p14"/>
          <p:cNvPicPr preferRelativeResize="0"/>
          <p:nvPr/>
        </p:nvPicPr>
        <p:blipFill>
          <a:blip r:embed="rId4">
            <a:alphaModFix/>
          </a:blip>
          <a:stretch>
            <a:fillRect/>
          </a:stretch>
        </p:blipFill>
        <p:spPr>
          <a:xfrm>
            <a:off x="298050" y="2844200"/>
            <a:ext cx="3022025" cy="23873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103200" y="69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 on!</a:t>
            </a:r>
            <a:endParaRPr/>
          </a:p>
        </p:txBody>
      </p:sp>
      <p:sp>
        <p:nvSpPr>
          <p:cNvPr id="72" name="Google Shape;72;p15"/>
          <p:cNvSpPr txBox="1"/>
          <p:nvPr>
            <p:ph idx="1" type="body"/>
          </p:nvPr>
        </p:nvSpPr>
        <p:spPr>
          <a:xfrm>
            <a:off x="103200" y="579225"/>
            <a:ext cx="59982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t>
            </a:r>
            <a:r>
              <a:rPr lang="en"/>
              <a:t>How does spherification work? Like much of food science, it is based on some specific </a:t>
            </a:r>
            <a:r>
              <a:rPr b="1" lang="en"/>
              <a:t>chemical reactions</a:t>
            </a:r>
            <a:r>
              <a:rPr lang="en"/>
              <a:t>. These reactions take place in solutions that are made up of key chemicals. The two key chemicals involved in spherification are </a:t>
            </a:r>
            <a:r>
              <a:rPr b="1" lang="en"/>
              <a:t>sodium alginate</a:t>
            </a:r>
            <a:r>
              <a:rPr lang="en"/>
              <a:t> and </a:t>
            </a:r>
            <a:r>
              <a:rPr b="1" lang="en"/>
              <a:t>calcium chloride</a:t>
            </a:r>
            <a:r>
              <a:rPr lang="en"/>
              <a:t>. Sodium alginate is made from seaweed and can form a gel-like substance when dropped into a calcium chloride solution. When the two chemicals come into contact with one another they rearrange so that the alginate binds to the calcium, forming calcium alginate, which is a gelatinous substance.”</a:t>
            </a:r>
            <a:br>
              <a:rPr lang="en"/>
            </a:br>
            <a:r>
              <a:rPr lang="en" sz="1000"/>
              <a:t>From</a:t>
            </a:r>
            <a:r>
              <a:rPr lang="en"/>
              <a:t> </a:t>
            </a:r>
            <a:r>
              <a:rPr lang="en" sz="1000">
                <a:solidFill>
                  <a:srgbClr val="333333"/>
                </a:solidFill>
                <a:highlight>
                  <a:srgbClr val="FFFFFF"/>
                </a:highlight>
              </a:rPr>
              <a:t>Rowland, T. (2020, June 23). </a:t>
            </a:r>
            <a:r>
              <a:rPr i="1" lang="en" sz="1000">
                <a:solidFill>
                  <a:srgbClr val="333333"/>
                </a:solidFill>
                <a:highlight>
                  <a:srgbClr val="FFFFFF"/>
                </a:highlight>
              </a:rPr>
              <a:t>Juice Balls: The Science of Spherification.</a:t>
            </a:r>
            <a:r>
              <a:rPr lang="en" sz="1000">
                <a:solidFill>
                  <a:srgbClr val="333333"/>
                </a:solidFill>
                <a:highlight>
                  <a:srgbClr val="FFFFFF"/>
                </a:highlight>
              </a:rPr>
              <a:t> Retrieved from https://www.sciencebuddies.org/science-fair-projects/project-ideas/FoodSci_p074/cooking-food-science/juice-balls-science-of-spherification</a:t>
            </a:r>
            <a:endParaRPr/>
          </a:p>
          <a:p>
            <a:pPr indent="0" lvl="0" marL="0" rtl="0" algn="l">
              <a:spcBef>
                <a:spcPts val="1600"/>
              </a:spcBef>
              <a:spcAft>
                <a:spcPts val="1600"/>
              </a:spcAft>
              <a:buNone/>
            </a:pPr>
            <a:r>
              <a:t/>
            </a:r>
            <a:endParaRPr/>
          </a:p>
        </p:txBody>
      </p:sp>
      <p:pic>
        <p:nvPicPr>
          <p:cNvPr id="73" name="Google Shape;73;p15"/>
          <p:cNvPicPr preferRelativeResize="0"/>
          <p:nvPr/>
        </p:nvPicPr>
        <p:blipFill>
          <a:blip r:embed="rId3">
            <a:alphaModFix/>
          </a:blip>
          <a:stretch>
            <a:fillRect/>
          </a:stretch>
        </p:blipFill>
        <p:spPr>
          <a:xfrm>
            <a:off x="6554350" y="69600"/>
            <a:ext cx="2529377" cy="3820974"/>
          </a:xfrm>
          <a:prstGeom prst="rect">
            <a:avLst/>
          </a:prstGeom>
          <a:noFill/>
          <a:ln>
            <a:noFill/>
          </a:ln>
        </p:spPr>
      </p:pic>
      <p:pic>
        <p:nvPicPr>
          <p:cNvPr id="74" name="Google Shape;74;p15"/>
          <p:cNvPicPr preferRelativeResize="0"/>
          <p:nvPr/>
        </p:nvPicPr>
        <p:blipFill>
          <a:blip r:embed="rId4">
            <a:alphaModFix/>
          </a:blip>
          <a:stretch>
            <a:fillRect/>
          </a:stretch>
        </p:blipFill>
        <p:spPr>
          <a:xfrm>
            <a:off x="6250370" y="2118150"/>
            <a:ext cx="1862925" cy="3025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Understanding the compounds in the reactants</a:t>
            </a:r>
            <a:endParaRPr/>
          </a:p>
        </p:txBody>
      </p:sp>
      <p:sp>
        <p:nvSpPr>
          <p:cNvPr id="80" name="Google Shape;80;p16"/>
          <p:cNvSpPr txBox="1"/>
          <p:nvPr>
            <p:ph idx="1" type="body"/>
          </p:nvPr>
        </p:nvSpPr>
        <p:spPr>
          <a:xfrm>
            <a:off x="311700" y="1289450"/>
            <a:ext cx="8520600" cy="116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chemical formula for </a:t>
            </a:r>
            <a:r>
              <a:rPr b="1" lang="en"/>
              <a:t>sodium alginate</a:t>
            </a:r>
            <a:r>
              <a:rPr lang="en"/>
              <a:t> is </a:t>
            </a:r>
            <a:r>
              <a:rPr b="1" lang="en"/>
              <a:t>NaC</a:t>
            </a:r>
            <a:r>
              <a:rPr b="1" lang="en" sz="1100"/>
              <a:t>6</a:t>
            </a:r>
            <a:r>
              <a:rPr b="1" lang="en"/>
              <a:t>H</a:t>
            </a:r>
            <a:r>
              <a:rPr b="1" lang="en" sz="1200"/>
              <a:t>7</a:t>
            </a:r>
            <a:r>
              <a:rPr b="1" lang="en"/>
              <a:t>O</a:t>
            </a:r>
            <a:r>
              <a:rPr b="1" lang="en" sz="1200"/>
              <a:t>6</a:t>
            </a:r>
            <a:r>
              <a:rPr lang="en"/>
              <a:t>.  </a:t>
            </a:r>
            <a:endParaRPr/>
          </a:p>
          <a:p>
            <a:pPr indent="0" lvl="0" marL="0" rtl="0" algn="l">
              <a:spcBef>
                <a:spcPts val="1600"/>
              </a:spcBef>
              <a:spcAft>
                <a:spcPts val="1600"/>
              </a:spcAft>
              <a:buNone/>
            </a:pPr>
            <a:r>
              <a:rPr lang="en"/>
              <a:t>The chemical formula for </a:t>
            </a:r>
            <a:r>
              <a:rPr b="1" lang="en"/>
              <a:t>Calcium Chloride</a:t>
            </a:r>
            <a:r>
              <a:rPr lang="en"/>
              <a:t> is </a:t>
            </a:r>
            <a:r>
              <a:rPr b="1" lang="en"/>
              <a:t>CaCl</a:t>
            </a:r>
            <a:r>
              <a:rPr b="1" lang="en" sz="1100"/>
              <a:t>2</a:t>
            </a:r>
            <a:endParaRPr b="1" sz="1100"/>
          </a:p>
        </p:txBody>
      </p:sp>
      <p:sp>
        <p:nvSpPr>
          <p:cNvPr id="81" name="Google Shape;81;p16"/>
          <p:cNvSpPr txBox="1"/>
          <p:nvPr/>
        </p:nvSpPr>
        <p:spPr>
          <a:xfrm>
            <a:off x="516850" y="2357075"/>
            <a:ext cx="7935900" cy="5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Using ptable.com list the elements and the number of atoms in each of the compounds above:</a:t>
            </a:r>
            <a:endParaRPr/>
          </a:p>
        </p:txBody>
      </p:sp>
      <p:graphicFrame>
        <p:nvGraphicFramePr>
          <p:cNvPr id="82" name="Google Shape;82;p16"/>
          <p:cNvGraphicFramePr/>
          <p:nvPr/>
        </p:nvGraphicFramePr>
        <p:xfrm>
          <a:off x="102300" y="2730270"/>
          <a:ext cx="3000000" cy="3000000"/>
        </p:xfrm>
        <a:graphic>
          <a:graphicData uri="http://schemas.openxmlformats.org/drawingml/2006/table">
            <a:tbl>
              <a:tblPr>
                <a:noFill/>
                <a:tableStyleId>{6C931A92-4408-4792-AE75-D36FCA452FB5}</a:tableStyleId>
              </a:tblPr>
              <a:tblGrid>
                <a:gridCol w="1767000"/>
                <a:gridCol w="6860150"/>
              </a:tblGrid>
              <a:tr h="499850">
                <a:tc>
                  <a:txBody>
                    <a:bodyPr/>
                    <a:lstStyle/>
                    <a:p>
                      <a:pPr indent="0" lvl="0" marL="0" rtl="0" algn="l">
                        <a:spcBef>
                          <a:spcPts val="0"/>
                        </a:spcBef>
                        <a:spcAft>
                          <a:spcPts val="0"/>
                        </a:spcAft>
                        <a:buNone/>
                      </a:pPr>
                      <a:r>
                        <a:rPr lang="en"/>
                        <a:t>Sodium alginate</a:t>
                      </a:r>
                      <a:endParaRPr/>
                    </a:p>
                  </a:txBody>
                  <a:tcPr marT="91425" marB="91425" marR="91425" marL="91425">
                    <a:lnR cap="flat" cmpd="sng" w="9525">
                      <a:solidFill>
                        <a:srgbClr val="CC0000"/>
                      </a:solidFill>
                      <a:prstDash val="solid"/>
                      <a:round/>
                      <a:headEnd len="sm" w="sm" type="none"/>
                      <a:tailEnd len="sm" w="sm" type="none"/>
                    </a:lnR>
                  </a:tcPr>
                </a:tc>
                <a:tc>
                  <a:txBody>
                    <a:bodyPr/>
                    <a:lstStyle/>
                    <a:p>
                      <a:pPr indent="0" lvl="0" marL="0" rtl="0" algn="l">
                        <a:spcBef>
                          <a:spcPts val="0"/>
                        </a:spcBef>
                        <a:spcAft>
                          <a:spcPts val="0"/>
                        </a:spcAft>
                        <a:buNone/>
                      </a:pPr>
                      <a:r>
                        <a:t/>
                      </a:r>
                      <a:endParaRPr/>
                    </a:p>
                  </a:txBody>
                  <a:tcPr marT="91425" marB="91425" marR="91425" marL="91425">
                    <a:lnL cap="flat" cmpd="sng" w="9525">
                      <a:solidFill>
                        <a:srgbClr val="CC0000"/>
                      </a:solidFill>
                      <a:prstDash val="solid"/>
                      <a:round/>
                      <a:headEnd len="sm" w="sm" type="none"/>
                      <a:tailEnd len="sm" w="sm" type="none"/>
                    </a:lnL>
                    <a:lnR cap="flat" cmpd="sng" w="9525">
                      <a:solidFill>
                        <a:srgbClr val="CC0000"/>
                      </a:solidFill>
                      <a:prstDash val="solid"/>
                      <a:round/>
                      <a:headEnd len="sm" w="sm" type="none"/>
                      <a:tailEnd len="sm" w="sm" type="none"/>
                    </a:lnR>
                    <a:lnT cap="flat" cmpd="sng" w="9525">
                      <a:solidFill>
                        <a:srgbClr val="CC0000"/>
                      </a:solidFill>
                      <a:prstDash val="solid"/>
                      <a:round/>
                      <a:headEnd len="sm" w="sm" type="none"/>
                      <a:tailEnd len="sm" w="sm" type="none"/>
                    </a:lnT>
                    <a:lnB cap="flat" cmpd="sng" w="9525">
                      <a:solidFill>
                        <a:srgbClr val="CC0000"/>
                      </a:solidFill>
                      <a:prstDash val="solid"/>
                      <a:round/>
                      <a:headEnd len="sm" w="sm" type="none"/>
                      <a:tailEnd len="sm" w="sm" type="none"/>
                    </a:lnB>
                  </a:tcPr>
                </a:tc>
              </a:tr>
              <a:tr h="452475">
                <a:tc>
                  <a:txBody>
                    <a:bodyPr/>
                    <a:lstStyle/>
                    <a:p>
                      <a:pPr indent="0" lvl="0" marL="0" rtl="0" algn="l">
                        <a:spcBef>
                          <a:spcPts val="0"/>
                        </a:spcBef>
                        <a:spcAft>
                          <a:spcPts val="0"/>
                        </a:spcAft>
                        <a:buNone/>
                      </a:pPr>
                      <a:r>
                        <a:rPr lang="en"/>
                        <a:t>Calcium Chloride</a:t>
                      </a:r>
                      <a:endParaRPr/>
                    </a:p>
                  </a:txBody>
                  <a:tcPr marT="91425" marB="91425" marR="91425" marL="91425">
                    <a:lnR cap="flat" cmpd="sng" w="9525">
                      <a:solidFill>
                        <a:srgbClr val="CC0000"/>
                      </a:solidFill>
                      <a:prstDash val="solid"/>
                      <a:round/>
                      <a:headEnd len="sm" w="sm" type="none"/>
                      <a:tailEnd len="sm" w="sm" type="none"/>
                    </a:lnR>
                  </a:tcPr>
                </a:tc>
                <a:tc>
                  <a:txBody>
                    <a:bodyPr/>
                    <a:lstStyle/>
                    <a:p>
                      <a:pPr indent="0" lvl="0" marL="0" rtl="0" algn="l">
                        <a:spcBef>
                          <a:spcPts val="0"/>
                        </a:spcBef>
                        <a:spcAft>
                          <a:spcPts val="0"/>
                        </a:spcAft>
                        <a:buNone/>
                      </a:pPr>
                      <a:r>
                        <a:t/>
                      </a:r>
                      <a:endParaRPr/>
                    </a:p>
                  </a:txBody>
                  <a:tcPr marT="91425" marB="91425" marR="91425" marL="91425">
                    <a:lnL cap="flat" cmpd="sng" w="9525">
                      <a:solidFill>
                        <a:srgbClr val="CC0000"/>
                      </a:solidFill>
                      <a:prstDash val="solid"/>
                      <a:round/>
                      <a:headEnd len="sm" w="sm" type="none"/>
                      <a:tailEnd len="sm" w="sm" type="none"/>
                    </a:lnL>
                    <a:lnR cap="flat" cmpd="sng" w="9525">
                      <a:solidFill>
                        <a:srgbClr val="CC0000"/>
                      </a:solidFill>
                      <a:prstDash val="solid"/>
                      <a:round/>
                      <a:headEnd len="sm" w="sm" type="none"/>
                      <a:tailEnd len="sm" w="sm" type="none"/>
                    </a:lnR>
                    <a:lnT cap="flat" cmpd="sng" w="9525">
                      <a:solidFill>
                        <a:srgbClr val="CC0000"/>
                      </a:solidFill>
                      <a:prstDash val="solid"/>
                      <a:round/>
                      <a:headEnd len="sm" w="sm" type="none"/>
                      <a:tailEnd len="sm" w="sm" type="none"/>
                    </a:lnT>
                    <a:lnB cap="flat" cmpd="sng" w="9525">
                      <a:solidFill>
                        <a:srgbClr val="CC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5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This is the chemical reaction you will be conducting today.</a:t>
            </a:r>
            <a:endParaRPr sz="2300"/>
          </a:p>
        </p:txBody>
      </p:sp>
      <p:sp>
        <p:nvSpPr>
          <p:cNvPr id="88" name="Google Shape;88;p17"/>
          <p:cNvSpPr txBox="1"/>
          <p:nvPr>
            <p:ph idx="1" type="body"/>
          </p:nvPr>
        </p:nvSpPr>
        <p:spPr>
          <a:xfrm>
            <a:off x="128650" y="4458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NaC</a:t>
            </a:r>
            <a:r>
              <a:rPr lang="en" sz="1200"/>
              <a:t>6</a:t>
            </a:r>
            <a:r>
              <a:rPr lang="en"/>
              <a:t>H</a:t>
            </a:r>
            <a:r>
              <a:rPr lang="en" sz="1200"/>
              <a:t>7</a:t>
            </a:r>
            <a:r>
              <a:rPr lang="en"/>
              <a:t>O</a:t>
            </a:r>
            <a:r>
              <a:rPr lang="en" sz="1400"/>
              <a:t>6</a:t>
            </a:r>
            <a:r>
              <a:rPr lang="en"/>
              <a:t>+CaCl</a:t>
            </a:r>
            <a:r>
              <a:rPr lang="en" sz="1400"/>
              <a:t>2</a:t>
            </a:r>
            <a:r>
              <a:rPr lang="en">
                <a:solidFill>
                  <a:srgbClr val="FF0000"/>
                </a:solidFill>
              </a:rPr>
              <a:t>→</a:t>
            </a:r>
            <a:r>
              <a:rPr lang="en"/>
              <a:t> NaCl+CaC</a:t>
            </a:r>
            <a:r>
              <a:rPr lang="en" sz="1300"/>
              <a:t>12</a:t>
            </a:r>
            <a:r>
              <a:rPr lang="en"/>
              <a:t>H</a:t>
            </a:r>
            <a:r>
              <a:rPr lang="en" sz="1300"/>
              <a:t>14</a:t>
            </a:r>
            <a:r>
              <a:rPr lang="en"/>
              <a:t>O</a:t>
            </a:r>
            <a:r>
              <a:rPr lang="en" sz="1400"/>
              <a:t>12</a:t>
            </a:r>
            <a:endParaRPr sz="1400"/>
          </a:p>
        </p:txBody>
      </p:sp>
      <p:sp>
        <p:nvSpPr>
          <p:cNvPr id="89" name="Google Shape;89;p17"/>
          <p:cNvSpPr txBox="1"/>
          <p:nvPr/>
        </p:nvSpPr>
        <p:spPr>
          <a:xfrm>
            <a:off x="422175" y="848025"/>
            <a:ext cx="8316300" cy="4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Fill in the blanks in the statement with the NAMES of the compounds from the previous slide.  Use the equation above. and answer the table.  The second half is already filled out for you! (ARROW is reacts to form.)</a:t>
            </a:r>
            <a:endParaRPr/>
          </a:p>
          <a:p>
            <a:pPr indent="0" lvl="0" marL="0" rtl="0" algn="l">
              <a:spcBef>
                <a:spcPts val="0"/>
              </a:spcBef>
              <a:spcAft>
                <a:spcPts val="0"/>
              </a:spcAft>
              <a:buNone/>
            </a:pPr>
            <a:r>
              <a:t/>
            </a:r>
            <a:endParaRPr/>
          </a:p>
        </p:txBody>
      </p:sp>
      <p:graphicFrame>
        <p:nvGraphicFramePr>
          <p:cNvPr id="90" name="Google Shape;90;p17"/>
          <p:cNvGraphicFramePr/>
          <p:nvPr/>
        </p:nvGraphicFramePr>
        <p:xfrm>
          <a:off x="1304225" y="1368825"/>
          <a:ext cx="3000000" cy="3000000"/>
        </p:xfrm>
        <a:graphic>
          <a:graphicData uri="http://schemas.openxmlformats.org/drawingml/2006/table">
            <a:tbl>
              <a:tblPr>
                <a:noFill/>
                <a:tableStyleId>{6C931A92-4408-4792-AE75-D36FCA452FB5}</a:tableStyleId>
              </a:tblPr>
              <a:tblGrid>
                <a:gridCol w="1524375"/>
                <a:gridCol w="814075"/>
                <a:gridCol w="2234700"/>
                <a:gridCol w="2665875"/>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en"/>
                        <a:t>and </a:t>
                      </a:r>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tcPr>
                </a:tc>
                <a:tc>
                  <a:txBody>
                    <a:bodyPr/>
                    <a:lstStyle/>
                    <a:p>
                      <a:pPr indent="0" lvl="0" marL="0" rtl="0" algn="l">
                        <a:spcBef>
                          <a:spcPts val="0"/>
                        </a:spcBef>
                        <a:spcAft>
                          <a:spcPts val="0"/>
                        </a:spcAft>
                        <a:buNone/>
                      </a:pPr>
                      <a:r>
                        <a:t/>
                      </a:r>
                      <a:endParaRPr>
                        <a:highlight>
                          <a:srgbClr val="FF0000"/>
                        </a:highlight>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FF0000"/>
                          </a:solidFill>
                        </a:rPr>
                        <a:t>React to form</a:t>
                      </a:r>
                      <a:endParaRPr>
                        <a:solidFill>
                          <a:srgbClr val="FF0000"/>
                        </a:solidFill>
                      </a:endParaRPr>
                    </a:p>
                  </a:txBody>
                  <a:tcPr marT="91425" marB="91425" marR="91425" marL="91425">
                    <a:lnL cap="flat" cmpd="sng" w="9525">
                      <a:solidFill>
                        <a:srgbClr val="FF0000"/>
                      </a:solidFill>
                      <a:prstDash val="solid"/>
                      <a:round/>
                      <a:headEnd len="sm" w="sm" type="none"/>
                      <a:tailEnd len="sm" w="sm" type="none"/>
                    </a:lnL>
                  </a:tcPr>
                </a:tc>
              </a:tr>
              <a:tr h="381000">
                <a:tc>
                  <a:txBody>
                    <a:bodyPr/>
                    <a:lstStyle/>
                    <a:p>
                      <a:pPr indent="0" lvl="0" marL="0" rtl="0" algn="l">
                        <a:spcBef>
                          <a:spcPts val="0"/>
                        </a:spcBef>
                        <a:spcAft>
                          <a:spcPts val="0"/>
                        </a:spcAft>
                        <a:buNone/>
                      </a:pPr>
                      <a:r>
                        <a:rPr lang="en"/>
                        <a:t>Sodium Chloride</a:t>
                      </a:r>
                      <a:endParaRPr/>
                    </a:p>
                  </a:txBody>
                  <a:tcPr marT="91425" marB="91425" marR="91425" marL="91425">
                    <a:lnT cap="flat" cmpd="sng" w="9525">
                      <a:solidFill>
                        <a:srgbClr val="FF0000"/>
                      </a:solidFill>
                      <a:prstDash val="solid"/>
                      <a:round/>
                      <a:headEnd len="sm" w="sm" type="none"/>
                      <a:tailEnd len="sm" w="sm" type="none"/>
                    </a:lnT>
                  </a:tcPr>
                </a:tc>
                <a:tc>
                  <a:txBody>
                    <a:bodyPr/>
                    <a:lstStyle/>
                    <a:p>
                      <a:pPr indent="0" lvl="0" marL="0" rtl="0" algn="l">
                        <a:spcBef>
                          <a:spcPts val="0"/>
                        </a:spcBef>
                        <a:spcAft>
                          <a:spcPts val="0"/>
                        </a:spcAft>
                        <a:buNone/>
                      </a:pPr>
                      <a:r>
                        <a:rPr lang="en"/>
                        <a:t>and</a:t>
                      </a:r>
                      <a:endParaRPr/>
                    </a:p>
                  </a:txBody>
                  <a:tcPr marT="91425" marB="91425" marR="91425" marL="91425"/>
                </a:tc>
                <a:tc>
                  <a:txBody>
                    <a:bodyPr/>
                    <a:lstStyle/>
                    <a:p>
                      <a:pPr indent="0" lvl="0" marL="0" rtl="0" algn="l">
                        <a:spcBef>
                          <a:spcPts val="0"/>
                        </a:spcBef>
                        <a:spcAft>
                          <a:spcPts val="0"/>
                        </a:spcAft>
                        <a:buNone/>
                      </a:pPr>
                      <a:r>
                        <a:rPr lang="en"/>
                        <a:t>Calcium Alginate</a:t>
                      </a:r>
                      <a:endParaRPr/>
                    </a:p>
                  </a:txBody>
                  <a:tcPr marT="91425" marB="91425" marR="91425" marL="91425">
                    <a:lnT cap="flat" cmpd="sng" w="9525">
                      <a:solidFill>
                        <a:srgbClr val="FF0000"/>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91425" marB="91425" marR="91425" marL="91425">
                    <a:solidFill>
                      <a:srgbClr val="000000"/>
                    </a:solidFill>
                  </a:tcPr>
                </a:tc>
              </a:tr>
            </a:tbl>
          </a:graphicData>
        </a:graphic>
      </p:graphicFrame>
      <p:sp>
        <p:nvSpPr>
          <p:cNvPr id="91" name="Google Shape;91;p17"/>
          <p:cNvSpPr txBox="1"/>
          <p:nvPr/>
        </p:nvSpPr>
        <p:spPr>
          <a:xfrm>
            <a:off x="511500" y="2226413"/>
            <a:ext cx="8121000" cy="6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What type of reaction is this?  (Decomposition, Synthesis, Single Replacement, Double Replacement, Combustion - Check your notes!)</a:t>
            </a:r>
            <a:endParaRPr/>
          </a:p>
          <a:p>
            <a:pPr indent="0" lvl="0" marL="0" rtl="0" algn="l">
              <a:spcBef>
                <a:spcPts val="0"/>
              </a:spcBef>
              <a:spcAft>
                <a:spcPts val="0"/>
              </a:spcAft>
              <a:buNone/>
            </a:pPr>
            <a:r>
              <a:t/>
            </a:r>
            <a:endParaRPr/>
          </a:p>
        </p:txBody>
      </p:sp>
      <p:graphicFrame>
        <p:nvGraphicFramePr>
          <p:cNvPr id="92" name="Google Shape;92;p17"/>
          <p:cNvGraphicFramePr/>
          <p:nvPr/>
        </p:nvGraphicFramePr>
        <p:xfrm>
          <a:off x="769450" y="2907575"/>
          <a:ext cx="3000000" cy="3000000"/>
        </p:xfrm>
        <a:graphic>
          <a:graphicData uri="http://schemas.openxmlformats.org/drawingml/2006/table">
            <a:tbl>
              <a:tblPr>
                <a:noFill/>
                <a:tableStyleId>{6C931A92-4408-4792-AE75-D36FCA452FB5}</a:tableStyleId>
              </a:tblPr>
              <a:tblGrid>
                <a:gridCol w="723900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bl>
          </a:graphicData>
        </a:graphic>
      </p:graphicFrame>
      <p:sp>
        <p:nvSpPr>
          <p:cNvPr id="93" name="Google Shape;93;p17"/>
          <p:cNvSpPr txBox="1"/>
          <p:nvPr/>
        </p:nvSpPr>
        <p:spPr>
          <a:xfrm>
            <a:off x="617575" y="3456171"/>
            <a:ext cx="8121000" cy="4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How do you know?</a:t>
            </a:r>
            <a:endParaRPr/>
          </a:p>
          <a:p>
            <a:pPr indent="0" lvl="0" marL="0" rtl="0" algn="l">
              <a:spcBef>
                <a:spcPts val="0"/>
              </a:spcBef>
              <a:spcAft>
                <a:spcPts val="0"/>
              </a:spcAft>
              <a:buNone/>
            </a:pPr>
            <a:r>
              <a:t/>
            </a:r>
            <a:endParaRPr/>
          </a:p>
        </p:txBody>
      </p:sp>
      <p:graphicFrame>
        <p:nvGraphicFramePr>
          <p:cNvPr id="94" name="Google Shape;94;p17"/>
          <p:cNvGraphicFramePr/>
          <p:nvPr/>
        </p:nvGraphicFramePr>
        <p:xfrm>
          <a:off x="769450" y="3776425"/>
          <a:ext cx="3000000" cy="3000000"/>
        </p:xfrm>
        <a:graphic>
          <a:graphicData uri="http://schemas.openxmlformats.org/drawingml/2006/table">
            <a:tbl>
              <a:tblPr>
                <a:noFill/>
                <a:tableStyleId>{6C931A92-4408-4792-AE75-D36FCA452FB5}</a:tableStyleId>
              </a:tblPr>
              <a:tblGrid>
                <a:gridCol w="723900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55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300"/>
              <a:t>This is the chemical reaction you will be conducting today.</a:t>
            </a:r>
            <a:endParaRPr sz="2300"/>
          </a:p>
        </p:txBody>
      </p:sp>
      <p:sp>
        <p:nvSpPr>
          <p:cNvPr id="100" name="Google Shape;100;p18"/>
          <p:cNvSpPr txBox="1"/>
          <p:nvPr>
            <p:ph idx="1" type="body"/>
          </p:nvPr>
        </p:nvSpPr>
        <p:spPr>
          <a:xfrm>
            <a:off x="128650" y="4458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NaC</a:t>
            </a:r>
            <a:r>
              <a:rPr lang="en" sz="1200"/>
              <a:t>6</a:t>
            </a:r>
            <a:r>
              <a:rPr lang="en"/>
              <a:t>H</a:t>
            </a:r>
            <a:r>
              <a:rPr lang="en" sz="1200"/>
              <a:t>7</a:t>
            </a:r>
            <a:r>
              <a:rPr lang="en"/>
              <a:t>O</a:t>
            </a:r>
            <a:r>
              <a:rPr lang="en" sz="1400"/>
              <a:t>6</a:t>
            </a:r>
            <a:r>
              <a:rPr lang="en"/>
              <a:t>+CaCl</a:t>
            </a:r>
            <a:r>
              <a:rPr lang="en" sz="1400"/>
              <a:t>2</a:t>
            </a:r>
            <a:r>
              <a:rPr lang="en">
                <a:solidFill>
                  <a:srgbClr val="FF0000"/>
                </a:solidFill>
              </a:rPr>
              <a:t>→</a:t>
            </a:r>
            <a:r>
              <a:rPr lang="en"/>
              <a:t> NaCl+CaC</a:t>
            </a:r>
            <a:r>
              <a:rPr lang="en" sz="1300"/>
              <a:t>12</a:t>
            </a:r>
            <a:r>
              <a:rPr lang="en"/>
              <a:t>H</a:t>
            </a:r>
            <a:r>
              <a:rPr lang="en" sz="1300"/>
              <a:t>14</a:t>
            </a:r>
            <a:r>
              <a:rPr lang="en"/>
              <a:t>O</a:t>
            </a:r>
            <a:r>
              <a:rPr lang="en" sz="1400"/>
              <a:t>12</a:t>
            </a:r>
            <a:endParaRPr sz="1400"/>
          </a:p>
        </p:txBody>
      </p:sp>
      <p:sp>
        <p:nvSpPr>
          <p:cNvPr id="101" name="Google Shape;101;p18"/>
          <p:cNvSpPr txBox="1"/>
          <p:nvPr/>
        </p:nvSpPr>
        <p:spPr>
          <a:xfrm>
            <a:off x="422175" y="848025"/>
            <a:ext cx="5410500" cy="4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Is this equation balanced?</a:t>
            </a:r>
            <a:endParaRPr/>
          </a:p>
          <a:p>
            <a:pPr indent="0" lvl="0" marL="0" rtl="0" algn="l">
              <a:spcBef>
                <a:spcPts val="0"/>
              </a:spcBef>
              <a:spcAft>
                <a:spcPts val="0"/>
              </a:spcAft>
              <a:buNone/>
            </a:pPr>
            <a:r>
              <a:t/>
            </a:r>
            <a:endParaRPr/>
          </a:p>
        </p:txBody>
      </p:sp>
      <p:sp>
        <p:nvSpPr>
          <p:cNvPr id="102" name="Google Shape;102;p18"/>
          <p:cNvSpPr txBox="1"/>
          <p:nvPr/>
        </p:nvSpPr>
        <p:spPr>
          <a:xfrm>
            <a:off x="511500" y="1705513"/>
            <a:ext cx="8121000" cy="6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How do you know?</a:t>
            </a:r>
            <a:endParaRPr/>
          </a:p>
          <a:p>
            <a:pPr indent="0" lvl="0" marL="0" rtl="0" algn="l">
              <a:spcBef>
                <a:spcPts val="0"/>
              </a:spcBef>
              <a:spcAft>
                <a:spcPts val="0"/>
              </a:spcAft>
              <a:buNone/>
            </a:pPr>
            <a:r>
              <a:t/>
            </a:r>
            <a:endParaRPr/>
          </a:p>
        </p:txBody>
      </p:sp>
      <p:graphicFrame>
        <p:nvGraphicFramePr>
          <p:cNvPr id="103" name="Google Shape;103;p18"/>
          <p:cNvGraphicFramePr/>
          <p:nvPr/>
        </p:nvGraphicFramePr>
        <p:xfrm>
          <a:off x="511500" y="2081625"/>
          <a:ext cx="3000000" cy="3000000"/>
        </p:xfrm>
        <a:graphic>
          <a:graphicData uri="http://schemas.openxmlformats.org/drawingml/2006/table">
            <a:tbl>
              <a:tblPr>
                <a:noFill/>
                <a:tableStyleId>{6C931A92-4408-4792-AE75-D36FCA452FB5}</a:tableStyleId>
              </a:tblPr>
              <a:tblGrid>
                <a:gridCol w="723900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bl>
          </a:graphicData>
        </a:graphic>
      </p:graphicFrame>
      <p:sp>
        <p:nvSpPr>
          <p:cNvPr id="104" name="Google Shape;104;p18"/>
          <p:cNvSpPr txBox="1"/>
          <p:nvPr/>
        </p:nvSpPr>
        <p:spPr>
          <a:xfrm>
            <a:off x="422175" y="3540921"/>
            <a:ext cx="8121000" cy="4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If the equation is not balanced, go to the </a:t>
            </a:r>
            <a:r>
              <a:rPr lang="en" u="sng">
                <a:solidFill>
                  <a:schemeClr val="hlink"/>
                </a:solidFill>
                <a:hlinkClick r:id="rId3"/>
              </a:rPr>
              <a:t>Che</a:t>
            </a:r>
            <a:r>
              <a:rPr lang="en" u="sng">
                <a:solidFill>
                  <a:schemeClr val="hlink"/>
                </a:solidFill>
                <a:hlinkClick r:id="rId4"/>
              </a:rPr>
              <a:t>mical Equations</a:t>
            </a:r>
            <a:r>
              <a:rPr lang="en" u="sng">
                <a:solidFill>
                  <a:schemeClr val="hlink"/>
                </a:solidFill>
                <a:hlinkClick r:id="rId5"/>
              </a:rPr>
              <a:t> Gizmo</a:t>
            </a:r>
            <a:r>
              <a:rPr lang="en"/>
              <a:t> in Explore learning and use the Gizmo to balance it!  Snip or paste the balanced equation below.  Remember:</a:t>
            </a:r>
            <a:endParaRPr/>
          </a:p>
          <a:p>
            <a:pPr indent="0" lvl="0" marL="0" rtl="0" algn="l">
              <a:spcBef>
                <a:spcPts val="0"/>
              </a:spcBef>
              <a:spcAft>
                <a:spcPts val="0"/>
              </a:spcAft>
              <a:buNone/>
            </a:pPr>
            <a:r>
              <a:rPr lang="en"/>
              <a:t>-You type the reactants and the products in the boxes at the top. </a:t>
            </a:r>
            <a:endParaRPr/>
          </a:p>
          <a:p>
            <a:pPr indent="0" lvl="0" marL="0" rtl="0" algn="l">
              <a:spcBef>
                <a:spcPts val="0"/>
              </a:spcBef>
              <a:spcAft>
                <a:spcPts val="0"/>
              </a:spcAft>
              <a:buNone/>
            </a:pPr>
            <a:r>
              <a:rPr lang="en"/>
              <a:t>-You can only type a coefficient in the front of each “family” to balance it. (Stuck? Start with the first reactant!)</a:t>
            </a:r>
            <a:endParaRPr/>
          </a:p>
          <a:p>
            <a:pPr indent="0" lvl="0" marL="0" rtl="0" algn="l">
              <a:spcBef>
                <a:spcPts val="0"/>
              </a:spcBef>
              <a:spcAft>
                <a:spcPts val="0"/>
              </a:spcAft>
              <a:buNone/>
            </a:pPr>
            <a:r>
              <a:t/>
            </a:r>
            <a:endParaRPr/>
          </a:p>
        </p:txBody>
      </p:sp>
      <p:graphicFrame>
        <p:nvGraphicFramePr>
          <p:cNvPr id="105" name="Google Shape;105;p18"/>
          <p:cNvGraphicFramePr/>
          <p:nvPr/>
        </p:nvGraphicFramePr>
        <p:xfrm>
          <a:off x="1351775" y="4576775"/>
          <a:ext cx="3000000" cy="3000000"/>
        </p:xfrm>
        <a:graphic>
          <a:graphicData uri="http://schemas.openxmlformats.org/drawingml/2006/table">
            <a:tbl>
              <a:tblPr>
                <a:noFill/>
                <a:tableStyleId>{6C931A92-4408-4792-AE75-D36FCA452FB5}</a:tableStyleId>
              </a:tblPr>
              <a:tblGrid>
                <a:gridCol w="7678250"/>
              </a:tblGrid>
              <a:tr h="419350">
                <a:tc>
                  <a:txBody>
                    <a:bodyPr/>
                    <a:lstStyle/>
                    <a:p>
                      <a:pPr indent="0" lvl="0" marL="0" rtl="0" algn="l">
                        <a:spcBef>
                          <a:spcPts val="0"/>
                        </a:spcBef>
                        <a:spcAft>
                          <a:spcPts val="0"/>
                        </a:spcAft>
                        <a:buNone/>
                      </a:pPr>
                      <a:r>
                        <a:t/>
                      </a:r>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bl>
          </a:graphicData>
        </a:graphic>
      </p:graphicFrame>
      <p:graphicFrame>
        <p:nvGraphicFramePr>
          <p:cNvPr id="106" name="Google Shape;106;p18"/>
          <p:cNvGraphicFramePr/>
          <p:nvPr/>
        </p:nvGraphicFramePr>
        <p:xfrm>
          <a:off x="511500" y="1239075"/>
          <a:ext cx="3000000" cy="3000000"/>
        </p:xfrm>
        <a:graphic>
          <a:graphicData uri="http://schemas.openxmlformats.org/drawingml/2006/table">
            <a:tbl>
              <a:tblPr>
                <a:noFill/>
                <a:tableStyleId>{6C931A92-4408-4792-AE75-D36FCA452FB5}</a:tableStyleId>
              </a:tblPr>
              <a:tblGrid>
                <a:gridCol w="723900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bl>
          </a:graphicData>
        </a:graphic>
      </p:graphicFrame>
      <p:sp>
        <p:nvSpPr>
          <p:cNvPr id="107" name="Google Shape;107;p18"/>
          <p:cNvSpPr txBox="1"/>
          <p:nvPr/>
        </p:nvSpPr>
        <p:spPr>
          <a:xfrm>
            <a:off x="511500" y="2571738"/>
            <a:ext cx="8121000" cy="6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reactants 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products are:</a:t>
            </a:r>
            <a:endParaRPr/>
          </a:p>
          <a:p>
            <a:pPr indent="0" lvl="0" marL="0" rtl="0" algn="l">
              <a:spcBef>
                <a:spcPts val="0"/>
              </a:spcBef>
              <a:spcAft>
                <a:spcPts val="0"/>
              </a:spcAft>
              <a:buNone/>
            </a:pPr>
            <a:r>
              <a:t/>
            </a:r>
            <a:endParaRPr/>
          </a:p>
        </p:txBody>
      </p:sp>
      <p:graphicFrame>
        <p:nvGraphicFramePr>
          <p:cNvPr id="108" name="Google Shape;108;p18"/>
          <p:cNvGraphicFramePr/>
          <p:nvPr/>
        </p:nvGraphicFramePr>
        <p:xfrm>
          <a:off x="2080375" y="2541725"/>
          <a:ext cx="3000000" cy="3000000"/>
        </p:xfrm>
        <a:graphic>
          <a:graphicData uri="http://schemas.openxmlformats.org/drawingml/2006/table">
            <a:tbl>
              <a:tblPr>
                <a:noFill/>
                <a:tableStyleId>{6C931A92-4408-4792-AE75-D36FCA452FB5}</a:tableStyleId>
              </a:tblPr>
              <a:tblGrid>
                <a:gridCol w="5928350"/>
              </a:tblGrid>
              <a:tr h="419350">
                <a:tc>
                  <a:txBody>
                    <a:bodyPr/>
                    <a:lstStyle/>
                    <a:p>
                      <a:pPr indent="0" lvl="0" marL="0" rtl="0" algn="l">
                        <a:spcBef>
                          <a:spcPts val="0"/>
                        </a:spcBef>
                        <a:spcAft>
                          <a:spcPts val="0"/>
                        </a:spcAft>
                        <a:buNone/>
                      </a:pPr>
                      <a:r>
                        <a:t/>
                      </a:r>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bl>
          </a:graphicData>
        </a:graphic>
      </p:graphicFrame>
      <p:graphicFrame>
        <p:nvGraphicFramePr>
          <p:cNvPr id="109" name="Google Shape;109;p18"/>
          <p:cNvGraphicFramePr/>
          <p:nvPr/>
        </p:nvGraphicFramePr>
        <p:xfrm>
          <a:off x="2080375" y="3041325"/>
          <a:ext cx="3000000" cy="3000000"/>
        </p:xfrm>
        <a:graphic>
          <a:graphicData uri="http://schemas.openxmlformats.org/drawingml/2006/table">
            <a:tbl>
              <a:tblPr>
                <a:noFill/>
                <a:tableStyleId>{6C931A92-4408-4792-AE75-D36FCA452FB5}</a:tableStyleId>
              </a:tblPr>
              <a:tblGrid>
                <a:gridCol w="5928350"/>
              </a:tblGrid>
              <a:tr h="419350">
                <a:tc>
                  <a:txBody>
                    <a:bodyPr/>
                    <a:lstStyle/>
                    <a:p>
                      <a:pPr indent="0" lvl="0" marL="0" rtl="0" algn="l">
                        <a:spcBef>
                          <a:spcPts val="0"/>
                        </a:spcBef>
                        <a:spcAft>
                          <a:spcPts val="0"/>
                        </a:spcAft>
                        <a:buNone/>
                      </a:pPr>
                      <a:r>
                        <a:t/>
                      </a:r>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Lab Safety Review</a:t>
            </a:r>
            <a:endParaRPr/>
          </a:p>
        </p:txBody>
      </p:sp>
      <p:sp>
        <p:nvSpPr>
          <p:cNvPr id="115" name="Google Shape;115;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Assume everything you use in the lab is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The first priority when conducting a lab is</a:t>
            </a:r>
            <a:br>
              <a:rPr lang="en"/>
            </a:br>
            <a:r>
              <a:rPr lang="en"/>
              <a:t> </a:t>
            </a:r>
            <a:endParaRPr/>
          </a:p>
        </p:txBody>
      </p:sp>
      <p:graphicFrame>
        <p:nvGraphicFramePr>
          <p:cNvPr id="116" name="Google Shape;116;p19"/>
          <p:cNvGraphicFramePr/>
          <p:nvPr/>
        </p:nvGraphicFramePr>
        <p:xfrm>
          <a:off x="512275" y="1616675"/>
          <a:ext cx="3000000" cy="3000000"/>
        </p:xfrm>
        <a:graphic>
          <a:graphicData uri="http://schemas.openxmlformats.org/drawingml/2006/table">
            <a:tbl>
              <a:tblPr>
                <a:noFill/>
                <a:tableStyleId>{6C931A92-4408-4792-AE75-D36FCA452FB5}</a:tableStyleId>
              </a:tblPr>
              <a:tblGrid>
                <a:gridCol w="723900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bl>
          </a:graphicData>
        </a:graphic>
      </p:graphicFrame>
      <p:graphicFrame>
        <p:nvGraphicFramePr>
          <p:cNvPr id="117" name="Google Shape;117;p19"/>
          <p:cNvGraphicFramePr/>
          <p:nvPr/>
        </p:nvGraphicFramePr>
        <p:xfrm>
          <a:off x="512275" y="3124450"/>
          <a:ext cx="3000000" cy="3000000"/>
        </p:xfrm>
        <a:graphic>
          <a:graphicData uri="http://schemas.openxmlformats.org/drawingml/2006/table">
            <a:tbl>
              <a:tblPr>
                <a:noFill/>
                <a:tableStyleId>{6C931A92-4408-4792-AE75-D36FCA452FB5}</a:tableStyleId>
              </a:tblPr>
              <a:tblGrid>
                <a:gridCol w="7239000"/>
              </a:tblGrid>
              <a:tr h="381000">
                <a:tc>
                  <a:txBody>
                    <a:bodyPr/>
                    <a:lstStyle/>
                    <a:p>
                      <a:pPr indent="0" lvl="0" marL="0" rtl="0" algn="l">
                        <a:spcBef>
                          <a:spcPts val="0"/>
                        </a:spcBef>
                        <a:spcAft>
                          <a:spcPts val="0"/>
                        </a:spcAft>
                        <a:buNone/>
                      </a:pPr>
                      <a:r>
                        <a:t/>
                      </a:r>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 for the lab portion!</a:t>
            </a:r>
            <a:endParaRPr/>
          </a:p>
        </p:txBody>
      </p:sp>
      <p:sp>
        <p:nvSpPr>
          <p:cNvPr id="123" name="Google Shape;123;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should read through ALL of the slides before you begin, and let me know if you have any questions!</a:t>
            </a:r>
            <a:endParaRPr/>
          </a:p>
          <a:p>
            <a:pPr indent="0" lvl="0" marL="0" rtl="0" algn="l">
              <a:spcBef>
                <a:spcPts val="1600"/>
              </a:spcBef>
              <a:spcAft>
                <a:spcPts val="0"/>
              </a:spcAft>
              <a:buNone/>
            </a:pPr>
            <a:r>
              <a:rPr lang="en"/>
              <a:t>Before each part, review the steps with your team. </a:t>
            </a:r>
            <a:endParaRPr/>
          </a:p>
          <a:p>
            <a:pPr indent="0" lvl="0" marL="0" rtl="0" algn="l">
              <a:spcBef>
                <a:spcPts val="1600"/>
              </a:spcBef>
              <a:spcAft>
                <a:spcPts val="0"/>
              </a:spcAft>
              <a:buNone/>
            </a:pPr>
            <a:r>
              <a:rPr lang="en"/>
              <a:t>REMEMBER, your goal is to follow the steps for a successful experiment. </a:t>
            </a:r>
            <a:endParaRPr/>
          </a:p>
          <a:p>
            <a:pPr indent="0" lvl="0" marL="0" rtl="0" algn="l">
              <a:spcBef>
                <a:spcPts val="1600"/>
              </a:spcBef>
              <a:spcAft>
                <a:spcPts val="0"/>
              </a:spcAft>
              <a:buNone/>
            </a:pPr>
            <a:r>
              <a:rPr lang="en"/>
              <a:t>Mistakes happen but if you carefully review the steps you should be good. </a:t>
            </a:r>
            <a:endParaRPr/>
          </a:p>
          <a:p>
            <a:pPr indent="0" lvl="0" marL="0" rtl="0" algn="l">
              <a:spcBef>
                <a:spcPts val="1600"/>
              </a:spcBef>
              <a:spcAft>
                <a:spcPts val="1600"/>
              </a:spcAft>
              <a:buNone/>
            </a:pPr>
            <a:r>
              <a:rPr lang="en"/>
              <a:t>Don’t be afraid to ASK.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
              <a:t>Use a balance to weigh 2 grams of yeast and prepare the yeast. </a:t>
            </a:r>
            <a:endParaRPr/>
          </a:p>
        </p:txBody>
      </p:sp>
      <p:sp>
        <p:nvSpPr>
          <p:cNvPr id="129" name="Google Shape;129;p21"/>
          <p:cNvSpPr txBox="1"/>
          <p:nvPr>
            <p:ph idx="1" type="body"/>
          </p:nvPr>
        </p:nvSpPr>
        <p:spPr>
          <a:xfrm>
            <a:off x="311700" y="14305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&gt; Turn the scale on</a:t>
            </a:r>
            <a:br>
              <a:rPr lang="en"/>
            </a:br>
            <a:r>
              <a:rPr lang="en"/>
              <a:t>&gt;Put a small container on the scale.  </a:t>
            </a:r>
            <a:br>
              <a:rPr lang="en"/>
            </a:br>
            <a:r>
              <a:rPr lang="en"/>
              <a:t>&gt; Hit the zero button so the scale reads zero grams.</a:t>
            </a:r>
            <a:br>
              <a:rPr lang="en"/>
            </a:br>
            <a:r>
              <a:rPr lang="en"/>
              <a:t>&gt;Carefully use the metal spatula to transfer 5 grams of yeast to the small container. </a:t>
            </a:r>
            <a:endParaRPr/>
          </a:p>
          <a:p>
            <a:pPr indent="0" lvl="0" marL="0" rtl="0" algn="l">
              <a:spcBef>
                <a:spcPts val="1600"/>
              </a:spcBef>
              <a:spcAft>
                <a:spcPts val="0"/>
              </a:spcAft>
              <a:buNone/>
            </a:pPr>
            <a:r>
              <a:rPr lang="en"/>
              <a:t>&gt; Use a graduated cylinder to carefully measure 50mL warm water. </a:t>
            </a:r>
            <a:br>
              <a:rPr lang="en"/>
            </a:br>
            <a:r>
              <a:rPr lang="en"/>
              <a:t>&gt;Return any extra yeast to the teacher and use that beaker to mix your yeast and water.</a:t>
            </a:r>
            <a:br>
              <a:rPr lang="en"/>
            </a:br>
            <a:r>
              <a:rPr lang="en"/>
              <a:t>&gt; Pour the water and the yeast into a beaker and stir.</a:t>
            </a:r>
            <a:endParaRPr/>
          </a:p>
          <a:p>
            <a:pPr indent="0" lvl="0" marL="0" rtl="0" algn="l">
              <a:spcBef>
                <a:spcPts val="1600"/>
              </a:spcBef>
              <a:spcAft>
                <a:spcPts val="1600"/>
              </a:spcAft>
              <a:buNone/>
            </a:pPr>
            <a:r>
              <a:rPr lang="en"/>
              <a:t>&gt; wipe your spatula with a paper towel. </a:t>
            </a:r>
            <a:endParaRPr/>
          </a:p>
        </p:txBody>
      </p:sp>
      <p:pic>
        <p:nvPicPr>
          <p:cNvPr id="130" name="Google Shape;130;p21"/>
          <p:cNvPicPr preferRelativeResize="0"/>
          <p:nvPr/>
        </p:nvPicPr>
        <p:blipFill>
          <a:blip r:embed="rId3">
            <a:alphaModFix/>
          </a:blip>
          <a:stretch>
            <a:fillRect/>
          </a:stretch>
        </p:blipFill>
        <p:spPr>
          <a:xfrm>
            <a:off x="5873325" y="1005525"/>
            <a:ext cx="2309714" cy="1413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