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0FAD377-6C28-445F-A213-67245191B264}">
  <a:tblStyle styleId="{60FAD377-6C28-445F-A213-67245191B26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5" Type="http://schemas.openxmlformats.org/officeDocument/2006/relationships/slide" Target="slides/slide19.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b61cb18736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b61cb18736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b61cb18736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b61cb18736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b61cb18736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b61cb18736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ae0dc29c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ae0dc29c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e0dc29cc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ae0dc29cc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ae0dc29cc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ae0dc29cc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ae0dc29cc0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ae0dc29cc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ae0dc29cc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ae0dc29cc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ae0dc29cc0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ae0dc29cc0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ae0dc29cc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ae0dc29cc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b61cb18736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b61cb18736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b61cb18736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b61cb18736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b61cb18736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b61cb18736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b61cb18736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b61cb18736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b61cb18736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b61cb18736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b61cb18736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b61cb18736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b61cb18736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b61cb18736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b61cb18736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b61cb18736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439925" y="0"/>
            <a:ext cx="8520600" cy="876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Yeast Sphere Lab Day 2</a:t>
            </a:r>
            <a:endParaRPr/>
          </a:p>
        </p:txBody>
      </p:sp>
      <p:sp>
        <p:nvSpPr>
          <p:cNvPr id="55" name="Google Shape;55;p13"/>
          <p:cNvSpPr txBox="1"/>
          <p:nvPr>
            <p:ph idx="1" type="subTitle"/>
          </p:nvPr>
        </p:nvSpPr>
        <p:spPr>
          <a:xfrm>
            <a:off x="311700" y="974550"/>
            <a:ext cx="8520600" cy="2377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Objective: To practice the scientific method and observe/classify chemical reactions.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
        <p:nvSpPr>
          <p:cNvPr id="56" name="Google Shape;56;p13"/>
          <p:cNvSpPr txBox="1"/>
          <p:nvPr/>
        </p:nvSpPr>
        <p:spPr>
          <a:xfrm>
            <a:off x="455675" y="4200875"/>
            <a:ext cx="8489100" cy="4287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3007475" y="3794100"/>
            <a:ext cx="3486900" cy="61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Team Members:</a:t>
            </a:r>
            <a:endParaRPr/>
          </a:p>
        </p:txBody>
      </p:sp>
      <p:sp>
        <p:nvSpPr>
          <p:cNvPr id="58" name="Google Shape;58;p13"/>
          <p:cNvSpPr txBox="1"/>
          <p:nvPr/>
        </p:nvSpPr>
        <p:spPr>
          <a:xfrm>
            <a:off x="518225" y="4629575"/>
            <a:ext cx="8364000" cy="42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All of your answers should be typed in the red boxes - if you see a red box you should type an answer!</a:t>
            </a:r>
            <a:endParaRPr>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  Get a test tube rack with 4 test tubes</a:t>
            </a:r>
            <a:endParaRPr/>
          </a:p>
        </p:txBody>
      </p:sp>
      <p:sp>
        <p:nvSpPr>
          <p:cNvPr id="126" name="Google Shape;126;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Your group will be reusing your four test tubes. </a:t>
            </a:r>
            <a:endParaRPr/>
          </a:p>
          <a:p>
            <a:pPr indent="0" lvl="0" marL="0" rtl="0" algn="l">
              <a:spcBef>
                <a:spcPts val="1600"/>
              </a:spcBef>
              <a:spcAft>
                <a:spcPts val="0"/>
              </a:spcAft>
              <a:buNone/>
            </a:pPr>
            <a:r>
              <a:rPr lang="en"/>
              <a:t>Please take a few minutes to practice rinsing the test tubes in the nearest sink so that you can do it without making a mess. </a:t>
            </a:r>
            <a:endParaRPr/>
          </a:p>
          <a:p>
            <a:pPr indent="0" lvl="0" marL="0" rtl="0" algn="l">
              <a:spcBef>
                <a:spcPts val="1600"/>
              </a:spcBef>
              <a:spcAft>
                <a:spcPts val="0"/>
              </a:spcAft>
              <a:buNone/>
            </a:pPr>
            <a:r>
              <a:rPr lang="en"/>
              <a:t>&gt; check to make sure electronics are cleared away from the sink area. </a:t>
            </a:r>
            <a:endParaRPr/>
          </a:p>
          <a:p>
            <a:pPr indent="0" lvl="0" marL="0" rtl="0" algn="l">
              <a:spcBef>
                <a:spcPts val="1600"/>
              </a:spcBef>
              <a:spcAft>
                <a:spcPts val="0"/>
              </a:spcAft>
              <a:buNone/>
            </a:pPr>
            <a:r>
              <a:rPr lang="en"/>
              <a:t>&gt; CAREFULLY turn the sink on to low.</a:t>
            </a:r>
            <a:endParaRPr/>
          </a:p>
          <a:p>
            <a:pPr indent="0" lvl="0" marL="0" rtl="0" algn="l">
              <a:spcBef>
                <a:spcPts val="1600"/>
              </a:spcBef>
              <a:spcAft>
                <a:spcPts val="1600"/>
              </a:spcAft>
              <a:buNone/>
            </a:pPr>
            <a:r>
              <a:rPr lang="en"/>
              <a:t>&gt;Practice rinsing the test tubes without spraying water everywhere until you are comfortable doing it.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 Obtain your yeast spheres</a:t>
            </a:r>
            <a:endParaRPr/>
          </a:p>
        </p:txBody>
      </p:sp>
      <p:sp>
        <p:nvSpPr>
          <p:cNvPr id="132" name="Google Shape;132;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 have not done so already, get your </a:t>
            </a:r>
            <a:r>
              <a:rPr b="1" lang="en"/>
              <a:t>yeast Sphere container</a:t>
            </a:r>
            <a:r>
              <a:rPr lang="en"/>
              <a:t> and </a:t>
            </a:r>
            <a:r>
              <a:rPr b="1" lang="en"/>
              <a:t>a yellow </a:t>
            </a:r>
            <a:r>
              <a:rPr b="1" lang="en"/>
              <a:t>inoculating</a:t>
            </a:r>
            <a:r>
              <a:rPr b="1" lang="en"/>
              <a:t> loop</a:t>
            </a:r>
            <a:r>
              <a:rPr lang="en"/>
              <a:t>.</a:t>
            </a:r>
            <a:endParaRPr/>
          </a:p>
          <a:p>
            <a:pPr indent="0" lvl="0" marL="0" rtl="0" algn="l">
              <a:spcBef>
                <a:spcPts val="1600"/>
              </a:spcBef>
              <a:spcAft>
                <a:spcPts val="0"/>
              </a:spcAft>
              <a:buNone/>
            </a:pPr>
            <a:r>
              <a:rPr lang="en"/>
              <a:t>If you need more spheres don’t worry - we have them! Just let me know.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Set these items at your station and return to get a beaker, a graduated cylinder and wax pencil.  The wax pencil will be used to label your beaker.  </a:t>
            </a:r>
            <a:endParaRPr/>
          </a:p>
          <a:p>
            <a:pPr indent="0" lvl="0" marL="0" rtl="0" algn="l">
              <a:spcBef>
                <a:spcPts val="1600"/>
              </a:spcBef>
              <a:spcAft>
                <a:spcPts val="0"/>
              </a:spcAft>
              <a:buNone/>
            </a:pPr>
            <a:r>
              <a:rPr lang="en"/>
              <a:t>Write H</a:t>
            </a:r>
            <a:r>
              <a:rPr lang="en" sz="1000"/>
              <a:t>2</a:t>
            </a:r>
            <a:r>
              <a:rPr lang="en"/>
              <a:t>O on it and fill it half-way with water. </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Put 30 mL of water in each of your 4 test tubes. </a:t>
            </a:r>
            <a:endParaRPr/>
          </a:p>
        </p:txBody>
      </p:sp>
      <p:sp>
        <p:nvSpPr>
          <p:cNvPr id="138" name="Google Shape;138;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Fill your graduated cylinder with 30mL of water.  </a:t>
            </a:r>
            <a:endParaRPr/>
          </a:p>
          <a:p>
            <a:pPr indent="0" lvl="0" marL="0" rtl="0" algn="l">
              <a:spcBef>
                <a:spcPts val="1600"/>
              </a:spcBef>
              <a:spcAft>
                <a:spcPts val="0"/>
              </a:spcAft>
              <a:buNone/>
            </a:pPr>
            <a:r>
              <a:rPr lang="en"/>
              <a:t>Pour into one test tube.</a:t>
            </a:r>
            <a:endParaRPr/>
          </a:p>
          <a:p>
            <a:pPr indent="0" lvl="0" marL="0" rtl="0" algn="l">
              <a:spcBef>
                <a:spcPts val="1600"/>
              </a:spcBef>
              <a:spcAft>
                <a:spcPts val="0"/>
              </a:spcAft>
              <a:buNone/>
            </a:pPr>
            <a:r>
              <a:rPr lang="en"/>
              <a:t>Repeat until all four test tubes are filled.</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4. Timing your yeast spheres</a:t>
            </a:r>
            <a:endParaRPr/>
          </a:p>
        </p:txBody>
      </p:sp>
      <p:sp>
        <p:nvSpPr>
          <p:cNvPr id="144" name="Google Shape;144;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Someone in your group needs to be the designated timer.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You will use the </a:t>
            </a:r>
            <a:r>
              <a:rPr lang="en"/>
              <a:t>inoculating</a:t>
            </a:r>
            <a:r>
              <a:rPr lang="en"/>
              <a:t> hoop to get a yeast sphere. </a:t>
            </a:r>
            <a:br>
              <a:rPr lang="en"/>
            </a:br>
            <a:r>
              <a:rPr lang="en"/>
              <a:t>You will drop a yeast sphere into the test tube and begin timing as soon as it hits the solution.</a:t>
            </a:r>
            <a:endParaRPr/>
          </a:p>
          <a:p>
            <a:pPr indent="0" lvl="0" marL="0" rtl="0" algn="l">
              <a:spcBef>
                <a:spcPts val="1600"/>
              </a:spcBef>
              <a:spcAft>
                <a:spcPts val="1600"/>
              </a:spcAft>
              <a:buNone/>
            </a:pPr>
            <a:r>
              <a:rPr lang="en"/>
              <a:t>Stop the timer when the yeast sphere reaches the surface OR when the timer reaches 30 seconds.  Record the time on the next slide in the </a:t>
            </a:r>
            <a:r>
              <a:rPr lang="en">
                <a:highlight>
                  <a:srgbClr val="3C78D8"/>
                </a:highlight>
              </a:rPr>
              <a:t>blue </a:t>
            </a:r>
            <a:r>
              <a:rPr lang="en"/>
              <a:t>boxes.  If it did not rise type DID NOT RISE. Once recorded, continue to slide 18</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table- Practice Lab</a:t>
            </a:r>
            <a:endParaRPr/>
          </a:p>
        </p:txBody>
      </p:sp>
      <p:sp>
        <p:nvSpPr>
          <p:cNvPr id="150" name="Google Shape;150;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graphicFrame>
        <p:nvGraphicFramePr>
          <p:cNvPr id="151" name="Google Shape;151;p26"/>
          <p:cNvGraphicFramePr/>
          <p:nvPr/>
        </p:nvGraphicFramePr>
        <p:xfrm>
          <a:off x="952500" y="1619250"/>
          <a:ext cx="3000000" cy="3000000"/>
        </p:xfrm>
        <a:graphic>
          <a:graphicData uri="http://schemas.openxmlformats.org/drawingml/2006/table">
            <a:tbl>
              <a:tblPr>
                <a:noFill/>
                <a:tableStyleId>{60FAD377-6C28-445F-A213-67245191B264}</a:tableStyleId>
              </a:tblPr>
              <a:tblGrid>
                <a:gridCol w="2413000"/>
                <a:gridCol w="2413000"/>
                <a:gridCol w="2413000"/>
              </a:tblGrid>
              <a:tr h="381000">
                <a:tc>
                  <a:txBody>
                    <a:bodyPr/>
                    <a:lstStyle/>
                    <a:p>
                      <a:pPr indent="0" lvl="0" marL="0" rtl="0" algn="l">
                        <a:spcBef>
                          <a:spcPts val="0"/>
                        </a:spcBef>
                        <a:spcAft>
                          <a:spcPts val="0"/>
                        </a:spcAft>
                        <a:buNone/>
                      </a:pPr>
                      <a:r>
                        <a:rPr lang="en"/>
                        <a:t>Treatment</a:t>
                      </a:r>
                      <a:endParaRPr/>
                    </a:p>
                  </a:txBody>
                  <a:tcPr marT="91425" marB="91425" marR="91425" marL="91425"/>
                </a:tc>
                <a:tc>
                  <a:txBody>
                    <a:bodyPr/>
                    <a:lstStyle/>
                    <a:p>
                      <a:pPr indent="0" lvl="0" marL="0" rtl="0" algn="l">
                        <a:spcBef>
                          <a:spcPts val="0"/>
                        </a:spcBef>
                        <a:spcAft>
                          <a:spcPts val="0"/>
                        </a:spcAft>
                        <a:buNone/>
                      </a:pPr>
                      <a:r>
                        <a:rPr lang="en"/>
                        <a:t>H</a:t>
                      </a:r>
                      <a:r>
                        <a:rPr lang="en" sz="700"/>
                        <a:t>2</a:t>
                      </a:r>
                      <a:r>
                        <a:rPr lang="en"/>
                        <a:t>O</a:t>
                      </a:r>
                      <a:endParaRPr/>
                    </a:p>
                  </a:txBody>
                  <a:tcPr marT="91425" marB="91425" marR="91425" marL="91425"/>
                </a:tc>
                <a:tc>
                  <a:txBody>
                    <a:bodyPr/>
                    <a:lstStyle/>
                    <a:p>
                      <a:pPr indent="0" lvl="0" marL="0" rtl="0" algn="l">
                        <a:spcBef>
                          <a:spcPts val="0"/>
                        </a:spcBef>
                        <a:spcAft>
                          <a:spcPts val="0"/>
                        </a:spcAft>
                        <a:buNone/>
                      </a:pPr>
                      <a:r>
                        <a:rPr lang="en"/>
                        <a:t>H</a:t>
                      </a:r>
                      <a:r>
                        <a:rPr lang="en" sz="600"/>
                        <a:t>2</a:t>
                      </a:r>
                      <a:r>
                        <a:rPr lang="en"/>
                        <a:t>O</a:t>
                      </a:r>
                      <a:r>
                        <a:rPr lang="en" sz="900"/>
                        <a:t>2</a:t>
                      </a:r>
                      <a:endParaRPr sz="900"/>
                    </a:p>
                  </a:txBody>
                  <a:tcPr marT="91425" marB="91425" marR="91425" marL="91425"/>
                </a:tc>
              </a:tr>
              <a:tr h="381000">
                <a:tc>
                  <a:txBody>
                    <a:bodyPr/>
                    <a:lstStyle/>
                    <a:p>
                      <a:pPr indent="0" lvl="0" marL="0" rtl="0" algn="l">
                        <a:spcBef>
                          <a:spcPts val="0"/>
                        </a:spcBef>
                        <a:spcAft>
                          <a:spcPts val="0"/>
                        </a:spcAft>
                        <a:buNone/>
                      </a:pPr>
                      <a:r>
                        <a:rPr lang="en"/>
                        <a:t>Trial Number</a:t>
                      </a:r>
                      <a:endParaRPr/>
                    </a:p>
                  </a:txBody>
                  <a:tcPr marT="91425" marB="91425" marR="91425" marL="91425"/>
                </a:tc>
                <a:tc>
                  <a:txBody>
                    <a:bodyPr/>
                    <a:lstStyle/>
                    <a:p>
                      <a:pPr indent="0" lvl="0" marL="0" rtl="0" algn="l">
                        <a:spcBef>
                          <a:spcPts val="0"/>
                        </a:spcBef>
                        <a:spcAft>
                          <a:spcPts val="0"/>
                        </a:spcAft>
                        <a:buNone/>
                      </a:pPr>
                      <a:r>
                        <a:rPr lang="en"/>
                        <a:t>Rise Time in seconds</a:t>
                      </a:r>
                      <a:endParaRPr/>
                    </a:p>
                  </a:txBody>
                  <a:tcPr marT="91425" marB="91425" marR="91425" marL="91425">
                    <a:lnB cap="flat" cmpd="sng" w="9525">
                      <a:solidFill>
                        <a:srgbClr val="FF0000"/>
                      </a:solidFill>
                      <a:prstDash val="solid"/>
                      <a:round/>
                      <a:headEnd len="sm" w="sm" type="none"/>
                      <a:tailEnd len="sm" w="sm" type="none"/>
                    </a:lnB>
                  </a:tcPr>
                </a:tc>
                <a:tc>
                  <a:txBody>
                    <a:bodyPr/>
                    <a:lstStyle/>
                    <a:p>
                      <a:pPr indent="0" lvl="0" marL="0" rtl="0" algn="l">
                        <a:spcBef>
                          <a:spcPts val="0"/>
                        </a:spcBef>
                        <a:spcAft>
                          <a:spcPts val="0"/>
                        </a:spcAft>
                        <a:buNone/>
                      </a:pPr>
                      <a:r>
                        <a:rPr lang="en"/>
                        <a:t>Rise Time in Seconds</a:t>
                      </a:r>
                      <a:endParaRPr/>
                    </a:p>
                  </a:txBody>
                  <a:tcPr marT="91425" marB="91425" marR="91425" marL="91425">
                    <a:lnB cap="flat" cmpd="sng" w="9525">
                      <a:solidFill>
                        <a:srgbClr val="FF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Trial 1</a:t>
                      </a:r>
                      <a:endParaRPr/>
                    </a:p>
                  </a:txBody>
                  <a:tcPr marT="91425" marB="91425" marR="91425" marL="91425">
                    <a:lnR cap="flat" cmpd="sng" w="9525">
                      <a:solidFill>
                        <a:srgbClr val="FF0000"/>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solidFill>
                      <a:srgbClr val="6D9EEB"/>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solidFill>
                      <a:srgbClr val="F4CCCC"/>
                    </a:solidFill>
                  </a:tcPr>
                </a:tc>
              </a:tr>
              <a:tr h="381000">
                <a:tc>
                  <a:txBody>
                    <a:bodyPr/>
                    <a:lstStyle/>
                    <a:p>
                      <a:pPr indent="0" lvl="0" marL="0" rtl="0" algn="l">
                        <a:spcBef>
                          <a:spcPts val="0"/>
                        </a:spcBef>
                        <a:spcAft>
                          <a:spcPts val="0"/>
                        </a:spcAft>
                        <a:buNone/>
                      </a:pPr>
                      <a:r>
                        <a:rPr lang="en"/>
                        <a:t>Trial 2</a:t>
                      </a:r>
                      <a:endParaRPr/>
                    </a:p>
                  </a:txBody>
                  <a:tcPr marT="91425" marB="91425" marR="91425" marL="91425">
                    <a:lnR cap="flat" cmpd="sng" w="9525">
                      <a:solidFill>
                        <a:srgbClr val="FF0000"/>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solidFill>
                      <a:srgbClr val="6D9EEB"/>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solidFill>
                      <a:srgbClr val="F4CCCC"/>
                    </a:solidFill>
                  </a:tcPr>
                </a:tc>
              </a:tr>
              <a:tr h="345275">
                <a:tc>
                  <a:txBody>
                    <a:bodyPr/>
                    <a:lstStyle/>
                    <a:p>
                      <a:pPr indent="0" lvl="0" marL="0" rtl="0" algn="l">
                        <a:spcBef>
                          <a:spcPts val="0"/>
                        </a:spcBef>
                        <a:spcAft>
                          <a:spcPts val="0"/>
                        </a:spcAft>
                        <a:buNone/>
                      </a:pPr>
                      <a:r>
                        <a:rPr lang="en"/>
                        <a:t>Trial 3</a:t>
                      </a:r>
                      <a:endParaRPr/>
                    </a:p>
                  </a:txBody>
                  <a:tcPr marT="91425" marB="91425" marR="91425" marL="91425">
                    <a:lnR cap="flat" cmpd="sng" w="9525">
                      <a:solidFill>
                        <a:srgbClr val="FF0000"/>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solidFill>
                      <a:srgbClr val="6D9EEB"/>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solidFill>
                      <a:srgbClr val="F4CCCC"/>
                    </a:solidFill>
                  </a:tcPr>
                </a:tc>
              </a:tr>
              <a:tr h="381000">
                <a:tc>
                  <a:txBody>
                    <a:bodyPr/>
                    <a:lstStyle/>
                    <a:p>
                      <a:pPr indent="0" lvl="0" marL="0" rtl="0" algn="l">
                        <a:spcBef>
                          <a:spcPts val="0"/>
                        </a:spcBef>
                        <a:spcAft>
                          <a:spcPts val="0"/>
                        </a:spcAft>
                        <a:buClr>
                          <a:schemeClr val="dk1"/>
                        </a:buClr>
                        <a:buSzPts val="1100"/>
                        <a:buFont typeface="Arial"/>
                        <a:buNone/>
                      </a:pPr>
                      <a:r>
                        <a:rPr lang="en">
                          <a:solidFill>
                            <a:schemeClr val="dk1"/>
                          </a:solidFill>
                        </a:rPr>
                        <a:t>Trial 4</a:t>
                      </a:r>
                      <a:endParaRPr/>
                    </a:p>
                  </a:txBody>
                  <a:tcPr marT="91425" marB="91425" marR="91425" marL="91425">
                    <a:lnR cap="flat" cmpd="sng" w="9525">
                      <a:solidFill>
                        <a:srgbClr val="FF0000"/>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solidFill>
                      <a:srgbClr val="6D9EEB"/>
                    </a:solidFill>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solidFill>
                      <a:srgbClr val="F4CCCC"/>
                    </a:solidFill>
                  </a:tcPr>
                </a:tc>
              </a:tr>
              <a:tr h="381000">
                <a:tc>
                  <a:txBody>
                    <a:bodyPr/>
                    <a:lstStyle/>
                    <a:p>
                      <a:pPr indent="0" lvl="0" marL="0" rtl="0" algn="l">
                        <a:spcBef>
                          <a:spcPts val="0"/>
                        </a:spcBef>
                        <a:spcAft>
                          <a:spcPts val="0"/>
                        </a:spcAft>
                        <a:buNone/>
                      </a:pPr>
                      <a:r>
                        <a:rPr lang="en"/>
                        <a:t>Average</a:t>
                      </a:r>
                      <a:endParaRPr/>
                    </a:p>
                  </a:txBody>
                  <a:tcPr marT="91425" marB="91425" marR="91425" marL="91425">
                    <a:lnR cap="flat" cmpd="sng" w="9525">
                      <a:solidFill>
                        <a:srgbClr val="FF0000"/>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rgbClr val="FF0000"/>
                      </a:solidFill>
                      <a:prstDash val="solid"/>
                      <a:round/>
                      <a:headEnd len="sm" w="sm" type="none"/>
                      <a:tailEnd len="sm" w="sm" type="none"/>
                    </a:lnL>
                    <a:lnR cap="flat" cmpd="sng" w="9525">
                      <a:solidFill>
                        <a:srgbClr val="FF0000"/>
                      </a:solidFill>
                      <a:prstDash val="solid"/>
                      <a:round/>
                      <a:headEnd len="sm" w="sm" type="none"/>
                      <a:tailEnd len="sm" w="sm" type="none"/>
                    </a:lnR>
                    <a:lnT cap="flat" cmpd="sng" w="9525">
                      <a:solidFill>
                        <a:srgbClr val="FF0000"/>
                      </a:solidFill>
                      <a:prstDash val="solid"/>
                      <a:round/>
                      <a:headEnd len="sm" w="sm" type="none"/>
                      <a:tailEnd len="sm" w="sm" type="none"/>
                    </a:lnT>
                    <a:lnB cap="flat" cmpd="sng" w="9525">
                      <a:solidFill>
                        <a:srgbClr val="FF0000"/>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5</a:t>
            </a:r>
            <a:r>
              <a:rPr lang="en"/>
              <a:t>. Now it’s time to test Hydrogen peroxide (H2O2)</a:t>
            </a:r>
            <a:endParaRPr/>
          </a:p>
        </p:txBody>
      </p:sp>
      <p:sp>
        <p:nvSpPr>
          <p:cNvPr id="157" name="Google Shape;157;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Get another beaker for waste. Label it as WASTE with your wax pencil.</a:t>
            </a:r>
            <a:endParaRPr/>
          </a:p>
          <a:p>
            <a:pPr indent="0" lvl="0" marL="0" rtl="0" algn="l">
              <a:spcBef>
                <a:spcPts val="1600"/>
              </a:spcBef>
              <a:spcAft>
                <a:spcPts val="0"/>
              </a:spcAft>
              <a:buNone/>
            </a:pPr>
            <a:r>
              <a:rPr lang="en"/>
              <a:t>Dump your test tubes into the beaker.</a:t>
            </a:r>
            <a:endParaRPr/>
          </a:p>
          <a:p>
            <a:pPr indent="0" lvl="0" marL="0" rtl="0" algn="l">
              <a:spcBef>
                <a:spcPts val="1600"/>
              </a:spcBef>
              <a:spcAft>
                <a:spcPts val="0"/>
              </a:spcAft>
              <a:buNone/>
            </a:pPr>
            <a:r>
              <a:rPr lang="en"/>
              <a:t>Carefully wash your test tubes.</a:t>
            </a:r>
            <a:endParaRPr/>
          </a:p>
          <a:p>
            <a:pPr indent="0" lvl="0" marL="0" rtl="0" algn="l">
              <a:spcBef>
                <a:spcPts val="1600"/>
              </a:spcBef>
              <a:spcAft>
                <a:spcPts val="0"/>
              </a:spcAft>
              <a:buNone/>
            </a:pPr>
            <a:r>
              <a:rPr lang="en"/>
              <a:t>Dump the beaker with WATER in it down the sink and ask Ms. Compton for hydrogen peroxide.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6</a:t>
            </a:r>
            <a:r>
              <a:rPr lang="en"/>
              <a:t>.  Put 30 mL of hydrogen peroxide in each of your 4 test tubes. </a:t>
            </a:r>
            <a:endParaRPr/>
          </a:p>
        </p:txBody>
      </p:sp>
      <p:sp>
        <p:nvSpPr>
          <p:cNvPr id="163" name="Google Shape;163;p28"/>
          <p:cNvSpPr txBox="1"/>
          <p:nvPr>
            <p:ph idx="1" type="body"/>
          </p:nvPr>
        </p:nvSpPr>
        <p:spPr>
          <a:xfrm>
            <a:off x="311700" y="15344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Fill your graduated cylinder with 30mL of hydrogen peroxide.  </a:t>
            </a:r>
            <a:endParaRPr/>
          </a:p>
          <a:p>
            <a:pPr indent="0" lvl="0" marL="0" rtl="0" algn="l">
              <a:spcBef>
                <a:spcPts val="1600"/>
              </a:spcBef>
              <a:spcAft>
                <a:spcPts val="0"/>
              </a:spcAft>
              <a:buNone/>
            </a:pPr>
            <a:r>
              <a:rPr lang="en"/>
              <a:t>Pour into one test tube.</a:t>
            </a:r>
            <a:endParaRPr/>
          </a:p>
          <a:p>
            <a:pPr indent="0" lvl="0" marL="0" rtl="0" algn="l">
              <a:spcBef>
                <a:spcPts val="1600"/>
              </a:spcBef>
              <a:spcAft>
                <a:spcPts val="0"/>
              </a:spcAft>
              <a:buNone/>
            </a:pPr>
            <a:r>
              <a:rPr lang="en"/>
              <a:t>Repeat until all four test tubes are filled.</a:t>
            </a:r>
            <a:endParaRPr/>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7</a:t>
            </a:r>
            <a:r>
              <a:rPr lang="en"/>
              <a:t>. Timing your yeast spheres</a:t>
            </a:r>
            <a:endParaRPr/>
          </a:p>
        </p:txBody>
      </p:sp>
      <p:sp>
        <p:nvSpPr>
          <p:cNvPr id="169" name="Google Shape;169;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Someone in your group needs to be the designated timer.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You will use the innoculating hoop to get a yeast sphere. </a:t>
            </a:r>
            <a:br>
              <a:rPr lang="en"/>
            </a:br>
            <a:r>
              <a:rPr lang="en"/>
              <a:t>You will drop a yeast sphere into the test tube and begin timing as soon as it hits the solution.</a:t>
            </a:r>
            <a:endParaRPr/>
          </a:p>
          <a:p>
            <a:pPr indent="0" lvl="0" marL="0" rtl="0" algn="l">
              <a:spcBef>
                <a:spcPts val="1600"/>
              </a:spcBef>
              <a:spcAft>
                <a:spcPts val="1600"/>
              </a:spcAft>
              <a:buNone/>
            </a:pPr>
            <a:r>
              <a:rPr lang="en"/>
              <a:t>Stop the timer when the yeast sphere reaches the surface OR when the timer reaches 30 seconds.  Record the time on slide 17</a:t>
            </a:r>
            <a:r>
              <a:rPr lang="en"/>
              <a:t> in the </a:t>
            </a:r>
            <a:r>
              <a:rPr lang="en">
                <a:highlight>
                  <a:srgbClr val="EA9999"/>
                </a:highlight>
              </a:rPr>
              <a:t>red </a:t>
            </a:r>
            <a:r>
              <a:rPr lang="en"/>
              <a:t>boxes.  If it did not rise type DID NOT RISE. Record this data, and calculate the AVERAGE for the h202 spheres.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8</a:t>
            </a:r>
            <a:r>
              <a:rPr lang="en"/>
              <a:t>. Clean up</a:t>
            </a:r>
            <a:endParaRPr/>
          </a:p>
        </p:txBody>
      </p:sp>
      <p:sp>
        <p:nvSpPr>
          <p:cNvPr id="175" name="Google Shape;175;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Dump your test tubes into the waste beaker.</a:t>
            </a:r>
            <a:endParaRPr/>
          </a:p>
          <a:p>
            <a:pPr indent="0" lvl="0" marL="0" rtl="0" algn="l">
              <a:spcBef>
                <a:spcPts val="1600"/>
              </a:spcBef>
              <a:spcAft>
                <a:spcPts val="0"/>
              </a:spcAft>
              <a:buNone/>
            </a:pPr>
            <a:r>
              <a:rPr lang="en"/>
              <a:t>Clean up.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Wrap Up</a:t>
            </a:r>
            <a:endParaRPr/>
          </a:p>
        </p:txBody>
      </p:sp>
      <p:sp>
        <p:nvSpPr>
          <p:cNvPr id="181" name="Google Shape;181;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did the yeast spheres rise?</a:t>
            </a:r>
            <a:endParaRPr/>
          </a:p>
          <a:p>
            <a:pPr indent="0" lvl="0" marL="0" rtl="0" algn="l">
              <a:spcBef>
                <a:spcPts val="1600"/>
              </a:spcBef>
              <a:spcAft>
                <a:spcPts val="0"/>
              </a:spcAft>
              <a:buNone/>
            </a:pPr>
            <a:r>
              <a:rPr lang="en"/>
              <a:t>In this practice experiment what were your treatments?</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In this practice experiment, what were your trials?</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t>Make a GENERAL statement about the differences you observed. </a:t>
            </a:r>
            <a:endParaRPr/>
          </a:p>
        </p:txBody>
      </p:sp>
      <p:sp>
        <p:nvSpPr>
          <p:cNvPr id="182" name="Google Shape;182;p31"/>
          <p:cNvSpPr txBox="1"/>
          <p:nvPr/>
        </p:nvSpPr>
        <p:spPr>
          <a:xfrm>
            <a:off x="3860175" y="1152475"/>
            <a:ext cx="5283900" cy="417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31"/>
          <p:cNvSpPr txBox="1"/>
          <p:nvPr/>
        </p:nvSpPr>
        <p:spPr>
          <a:xfrm>
            <a:off x="409575" y="2154750"/>
            <a:ext cx="6406200" cy="417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31"/>
          <p:cNvSpPr txBox="1"/>
          <p:nvPr/>
        </p:nvSpPr>
        <p:spPr>
          <a:xfrm>
            <a:off x="409575" y="3157025"/>
            <a:ext cx="6406200" cy="417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31"/>
          <p:cNvSpPr txBox="1"/>
          <p:nvPr/>
        </p:nvSpPr>
        <p:spPr>
          <a:xfrm>
            <a:off x="311700" y="4323175"/>
            <a:ext cx="6406200" cy="417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Background information: What are enzymes?</a:t>
            </a:r>
            <a:endParaRPr/>
          </a:p>
        </p:txBody>
      </p:sp>
      <p:sp>
        <p:nvSpPr>
          <p:cNvPr id="64" name="Google Shape;64;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300">
                <a:solidFill>
                  <a:srgbClr val="333333"/>
                </a:solidFill>
                <a:latin typeface="Calibri"/>
                <a:ea typeface="Calibri"/>
                <a:cs typeface="Calibri"/>
                <a:sym typeface="Calibri"/>
              </a:rPr>
              <a:t>Enzymes </a:t>
            </a:r>
            <a:r>
              <a:rPr lang="en" sz="2300">
                <a:solidFill>
                  <a:srgbClr val="333333"/>
                </a:solidFill>
                <a:latin typeface="Calibri"/>
                <a:ea typeface="Calibri"/>
                <a:cs typeface="Calibri"/>
                <a:sym typeface="Calibri"/>
              </a:rPr>
              <a:t>are the </a:t>
            </a:r>
            <a:r>
              <a:rPr b="1" lang="en" sz="2300">
                <a:solidFill>
                  <a:srgbClr val="333333"/>
                </a:solidFill>
                <a:latin typeface="Calibri"/>
                <a:ea typeface="Calibri"/>
                <a:cs typeface="Calibri"/>
                <a:sym typeface="Calibri"/>
              </a:rPr>
              <a:t>catalysts</a:t>
            </a:r>
            <a:r>
              <a:rPr lang="en" sz="2300">
                <a:solidFill>
                  <a:srgbClr val="333333"/>
                </a:solidFill>
                <a:latin typeface="Calibri"/>
                <a:ea typeface="Calibri"/>
                <a:cs typeface="Calibri"/>
                <a:sym typeface="Calibri"/>
              </a:rPr>
              <a:t> of biological systems. They speed up chemical reactions in biological systems by lowering the </a:t>
            </a:r>
            <a:r>
              <a:rPr b="1" lang="en" sz="2300">
                <a:solidFill>
                  <a:srgbClr val="333333"/>
                </a:solidFill>
                <a:latin typeface="Calibri"/>
                <a:ea typeface="Calibri"/>
                <a:cs typeface="Calibri"/>
                <a:sym typeface="Calibri"/>
              </a:rPr>
              <a:t>activation energy</a:t>
            </a:r>
            <a:r>
              <a:rPr lang="en" sz="2300">
                <a:solidFill>
                  <a:srgbClr val="333333"/>
                </a:solidFill>
                <a:latin typeface="Calibri"/>
                <a:ea typeface="Calibri"/>
                <a:cs typeface="Calibri"/>
                <a:sym typeface="Calibri"/>
              </a:rPr>
              <a:t>, the energy needed for molecules to begin reacting with each other.</a:t>
            </a:r>
            <a:r>
              <a:rPr lang="en" sz="3400">
                <a:solidFill>
                  <a:srgbClr val="333333"/>
                </a:solidFill>
                <a:latin typeface="Calibri"/>
                <a:ea typeface="Calibri"/>
                <a:cs typeface="Calibri"/>
                <a:sym typeface="Calibri"/>
              </a:rPr>
              <a:t> </a:t>
            </a:r>
            <a:r>
              <a:rPr lang="en" sz="2300">
                <a:solidFill>
                  <a:srgbClr val="333333"/>
                </a:solidFill>
                <a:latin typeface="Calibri"/>
                <a:ea typeface="Calibri"/>
                <a:cs typeface="Calibri"/>
                <a:sym typeface="Calibri"/>
              </a:rPr>
              <a:t>Enzymes are fundamental to the survival of any living system.  They are a part of the macromolecule class proteins, and this means  that they are very complex. </a:t>
            </a:r>
            <a:endParaRPr sz="2300">
              <a:solidFill>
                <a:srgbClr val="333333"/>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sz="2300">
              <a:solidFill>
                <a:srgbClr val="333333"/>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sz="2300">
              <a:solidFill>
                <a:srgbClr val="333333"/>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sz="2300">
              <a:solidFill>
                <a:srgbClr val="333333"/>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sz="2300">
              <a:solidFill>
                <a:srgbClr val="333333"/>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70" name="Google Shape;70;p15"/>
          <p:cNvPicPr preferRelativeResize="0"/>
          <p:nvPr/>
        </p:nvPicPr>
        <p:blipFill>
          <a:blip r:embed="rId3">
            <a:alphaModFix/>
          </a:blip>
          <a:stretch>
            <a:fillRect/>
          </a:stretch>
        </p:blipFill>
        <p:spPr>
          <a:xfrm>
            <a:off x="241225" y="342804"/>
            <a:ext cx="6554650" cy="4657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Review Questions</a:t>
            </a:r>
            <a:endParaRPr/>
          </a:p>
        </p:txBody>
      </p:sp>
      <p:sp>
        <p:nvSpPr>
          <p:cNvPr id="76" name="Google Shape;76;p16"/>
          <p:cNvSpPr txBox="1"/>
          <p:nvPr>
            <p:ph idx="1" type="body"/>
          </p:nvPr>
        </p:nvSpPr>
        <p:spPr>
          <a:xfrm>
            <a:off x="253775" y="4342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slides 4 and 5 to answer the questions below. </a:t>
            </a:r>
            <a:endParaRPr/>
          </a:p>
          <a:p>
            <a:pPr indent="0" lvl="0" marL="0" rtl="0" algn="l">
              <a:spcBef>
                <a:spcPts val="1600"/>
              </a:spcBef>
              <a:spcAft>
                <a:spcPts val="0"/>
              </a:spcAft>
              <a:buNone/>
            </a:pPr>
            <a:r>
              <a:rPr lang="en"/>
              <a:t>What is an enzyme?</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What is </a:t>
            </a:r>
            <a:r>
              <a:rPr lang="en"/>
              <a:t>activation</a:t>
            </a:r>
            <a:r>
              <a:rPr lang="en"/>
              <a:t> energy?</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The four macromolecules are carbohydrates, lipids, proteins and nucleic acids. Which of these is an enzyme?</a:t>
            </a:r>
            <a:endParaRPr/>
          </a:p>
          <a:p>
            <a:pPr indent="0" lvl="0" marL="0" rtl="0" algn="l">
              <a:spcBef>
                <a:spcPts val="1600"/>
              </a:spcBef>
              <a:spcAft>
                <a:spcPts val="1600"/>
              </a:spcAft>
              <a:buNone/>
            </a:pPr>
            <a:br>
              <a:rPr lang="en"/>
            </a:br>
            <a:r>
              <a:rPr lang="en"/>
              <a:t>In what organisms is catalase found? </a:t>
            </a:r>
            <a:endParaRPr/>
          </a:p>
        </p:txBody>
      </p:sp>
      <p:sp>
        <p:nvSpPr>
          <p:cNvPr id="77" name="Google Shape;77;p16"/>
          <p:cNvSpPr txBox="1"/>
          <p:nvPr/>
        </p:nvSpPr>
        <p:spPr>
          <a:xfrm>
            <a:off x="269525" y="1293175"/>
            <a:ext cx="8489100" cy="4287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6"/>
          <p:cNvSpPr txBox="1"/>
          <p:nvPr/>
        </p:nvSpPr>
        <p:spPr>
          <a:xfrm>
            <a:off x="269525" y="2357400"/>
            <a:ext cx="8489100" cy="4287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6"/>
          <p:cNvSpPr txBox="1"/>
          <p:nvPr/>
        </p:nvSpPr>
        <p:spPr>
          <a:xfrm>
            <a:off x="3540625" y="3421625"/>
            <a:ext cx="4789500" cy="522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6"/>
          <p:cNvSpPr txBox="1"/>
          <p:nvPr/>
        </p:nvSpPr>
        <p:spPr>
          <a:xfrm>
            <a:off x="327450" y="4579150"/>
            <a:ext cx="8489100" cy="4287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on Catalase</a:t>
            </a:r>
            <a:endParaRPr/>
          </a:p>
        </p:txBody>
      </p:sp>
      <p:sp>
        <p:nvSpPr>
          <p:cNvPr id="86" name="Google Shape;8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100">
                <a:solidFill>
                  <a:srgbClr val="333333"/>
                </a:solidFill>
                <a:latin typeface="Calibri"/>
                <a:ea typeface="Calibri"/>
                <a:cs typeface="Calibri"/>
                <a:sym typeface="Calibri"/>
              </a:rPr>
              <a:t>In this investigation we will be using </a:t>
            </a:r>
            <a:r>
              <a:rPr b="1" lang="en" sz="2100">
                <a:solidFill>
                  <a:srgbClr val="333333"/>
                </a:solidFill>
                <a:latin typeface="Calibri"/>
                <a:ea typeface="Calibri"/>
                <a:cs typeface="Calibri"/>
                <a:sym typeface="Calibri"/>
              </a:rPr>
              <a:t>catalase</a:t>
            </a:r>
            <a:r>
              <a:rPr lang="en" sz="2100">
                <a:solidFill>
                  <a:srgbClr val="333333"/>
                </a:solidFill>
                <a:latin typeface="Calibri"/>
                <a:ea typeface="Calibri"/>
                <a:cs typeface="Calibri"/>
                <a:sym typeface="Calibri"/>
              </a:rPr>
              <a:t>, a common enzyme found in nearly all living organisms that are exposed to oxygen (where it functions to catalyze the decomposition of hydrogen peroxide into water and oxygen).  Hydrogen peroxide (H</a:t>
            </a:r>
            <a:r>
              <a:rPr baseline="-25000" lang="en" sz="2100">
                <a:solidFill>
                  <a:srgbClr val="333333"/>
                </a:solidFill>
                <a:latin typeface="Calibri"/>
                <a:ea typeface="Calibri"/>
                <a:cs typeface="Calibri"/>
                <a:sym typeface="Calibri"/>
              </a:rPr>
              <a:t>2</a:t>
            </a:r>
            <a:r>
              <a:rPr lang="en" sz="2100">
                <a:solidFill>
                  <a:srgbClr val="333333"/>
                </a:solidFill>
                <a:latin typeface="Calibri"/>
                <a:ea typeface="Calibri"/>
                <a:cs typeface="Calibri"/>
                <a:sym typeface="Calibri"/>
              </a:rPr>
              <a:t>0</a:t>
            </a:r>
            <a:r>
              <a:rPr baseline="-25000" lang="en" sz="2100">
                <a:solidFill>
                  <a:srgbClr val="333333"/>
                </a:solidFill>
                <a:latin typeface="Calibri"/>
                <a:ea typeface="Calibri"/>
                <a:cs typeface="Calibri"/>
                <a:sym typeface="Calibri"/>
              </a:rPr>
              <a:t>2</a:t>
            </a:r>
            <a:r>
              <a:rPr lang="en" sz="2100">
                <a:solidFill>
                  <a:srgbClr val="333333"/>
                </a:solidFill>
                <a:latin typeface="Calibri"/>
                <a:ea typeface="Calibri"/>
                <a:cs typeface="Calibri"/>
                <a:sym typeface="Calibri"/>
              </a:rPr>
              <a:t>) is a poisonous byproduct of metabolism that can damage cells if it is not removed.  Catalase is an enzyme that speeds up the breakdown of hydrogen peroxide into water and oxygen gas.  Catalase, like all enzymes, is not actually used in the reaction.  You will notice your yeast spheres (which have catalase in them, in the yeast) will not change in the reaction.  </a:t>
            </a:r>
            <a:endParaRPr sz="2100">
              <a:solidFill>
                <a:srgbClr val="333333"/>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b="1" lang="en" sz="2100">
                <a:solidFill>
                  <a:srgbClr val="333333"/>
                </a:solidFill>
                <a:latin typeface="Calibri"/>
                <a:ea typeface="Calibri"/>
                <a:cs typeface="Calibri"/>
                <a:sym typeface="Calibri"/>
              </a:rPr>
              <a:t>Are enzymes used up in the reaction? </a:t>
            </a:r>
            <a:endParaRPr b="1" sz="2100">
              <a:solidFill>
                <a:srgbClr val="333333"/>
              </a:solidFill>
              <a:latin typeface="Calibri"/>
              <a:ea typeface="Calibri"/>
              <a:cs typeface="Calibri"/>
              <a:sym typeface="Calibri"/>
            </a:endParaRPr>
          </a:p>
        </p:txBody>
      </p:sp>
      <p:sp>
        <p:nvSpPr>
          <p:cNvPr id="87" name="Google Shape;87;p17"/>
          <p:cNvSpPr txBox="1"/>
          <p:nvPr/>
        </p:nvSpPr>
        <p:spPr>
          <a:xfrm>
            <a:off x="327450" y="4579150"/>
            <a:ext cx="8489100" cy="4287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Reaction:</a:t>
            </a:r>
            <a:endParaRPr/>
          </a:p>
        </p:txBody>
      </p:sp>
      <p:sp>
        <p:nvSpPr>
          <p:cNvPr id="93" name="Google Shape;93;p18"/>
          <p:cNvSpPr txBox="1"/>
          <p:nvPr>
            <p:ph idx="1" type="body"/>
          </p:nvPr>
        </p:nvSpPr>
        <p:spPr>
          <a:xfrm>
            <a:off x="311700" y="451800"/>
            <a:ext cx="8520600" cy="411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experiment today is represented by the equation:</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The reactants are:</a:t>
            </a:r>
            <a:endParaRPr/>
          </a:p>
          <a:p>
            <a:pPr indent="0" lvl="0" marL="0" rtl="0" algn="l">
              <a:spcBef>
                <a:spcPts val="1600"/>
              </a:spcBef>
              <a:spcAft>
                <a:spcPts val="0"/>
              </a:spcAft>
              <a:buNone/>
            </a:pPr>
            <a:r>
              <a:rPr lang="en"/>
              <a:t>The products are:</a:t>
            </a:r>
            <a:endParaRPr/>
          </a:p>
          <a:p>
            <a:pPr indent="0" lvl="0" marL="0" rtl="0" algn="l">
              <a:spcBef>
                <a:spcPts val="1600"/>
              </a:spcBef>
              <a:spcAft>
                <a:spcPts val="0"/>
              </a:spcAft>
              <a:buNone/>
            </a:pPr>
            <a:r>
              <a:rPr lang="en"/>
              <a:t>Is this equation balanced?</a:t>
            </a:r>
            <a:endParaRPr/>
          </a:p>
          <a:p>
            <a:pPr indent="0" lvl="0" marL="0" rtl="0" algn="l">
              <a:spcBef>
                <a:spcPts val="1600"/>
              </a:spcBef>
              <a:spcAft>
                <a:spcPts val="0"/>
              </a:spcAft>
              <a:buNone/>
            </a:pPr>
            <a:r>
              <a:rPr lang="en"/>
              <a:t>Classify the reaction. (Is this a synthesis, decomposition, single replacement or double replacement reaction?)</a:t>
            </a:r>
            <a:endParaRPr/>
          </a:p>
          <a:p>
            <a:pPr indent="0" lvl="0" marL="0" rtl="0" algn="l">
              <a:spcBef>
                <a:spcPts val="1600"/>
              </a:spcBef>
              <a:spcAft>
                <a:spcPts val="0"/>
              </a:spcAft>
              <a:buNone/>
            </a:pPr>
            <a:r>
              <a:rPr b="1" lang="en"/>
              <a:t>Please note catalase is written over the arrow because while it lowers the activation energy of the reaction, it is not used up by it. </a:t>
            </a:r>
            <a:endParaRPr b="1"/>
          </a:p>
          <a:p>
            <a:pPr indent="0" lvl="0" marL="0" rtl="0" algn="l">
              <a:spcBef>
                <a:spcPts val="1600"/>
              </a:spcBef>
              <a:spcAft>
                <a:spcPts val="1600"/>
              </a:spcAft>
              <a:buNone/>
            </a:pPr>
            <a:r>
              <a:t/>
            </a:r>
            <a:endParaRPr/>
          </a:p>
        </p:txBody>
      </p:sp>
      <p:pic>
        <p:nvPicPr>
          <p:cNvPr id="94" name="Google Shape;94;p18"/>
          <p:cNvPicPr preferRelativeResize="0"/>
          <p:nvPr/>
        </p:nvPicPr>
        <p:blipFill>
          <a:blip r:embed="rId3">
            <a:alphaModFix/>
          </a:blip>
          <a:stretch>
            <a:fillRect/>
          </a:stretch>
        </p:blipFill>
        <p:spPr>
          <a:xfrm>
            <a:off x="80025" y="852075"/>
            <a:ext cx="8696800" cy="934025"/>
          </a:xfrm>
          <a:prstGeom prst="rect">
            <a:avLst/>
          </a:prstGeom>
          <a:noFill/>
          <a:ln>
            <a:noFill/>
          </a:ln>
        </p:spPr>
      </p:pic>
      <p:sp>
        <p:nvSpPr>
          <p:cNvPr id="95" name="Google Shape;95;p18"/>
          <p:cNvSpPr txBox="1"/>
          <p:nvPr/>
        </p:nvSpPr>
        <p:spPr>
          <a:xfrm>
            <a:off x="2370600" y="1918075"/>
            <a:ext cx="6406200" cy="417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8"/>
          <p:cNvSpPr txBox="1"/>
          <p:nvPr/>
        </p:nvSpPr>
        <p:spPr>
          <a:xfrm>
            <a:off x="2370600" y="2571750"/>
            <a:ext cx="6406200" cy="417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8"/>
          <p:cNvSpPr txBox="1"/>
          <p:nvPr/>
        </p:nvSpPr>
        <p:spPr>
          <a:xfrm>
            <a:off x="3138775" y="3080125"/>
            <a:ext cx="5693400" cy="417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8"/>
          <p:cNvSpPr txBox="1"/>
          <p:nvPr/>
        </p:nvSpPr>
        <p:spPr>
          <a:xfrm>
            <a:off x="3621725" y="3950750"/>
            <a:ext cx="5276400" cy="417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Experimental Design</a:t>
            </a:r>
            <a:endParaRPr/>
          </a:p>
        </p:txBody>
      </p:sp>
      <p:sp>
        <p:nvSpPr>
          <p:cNvPr id="104" name="Google Shape;104;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Experiments are designed to test certain conditions.  Many different words can be used for those conditions, but they are usually called </a:t>
            </a:r>
            <a:r>
              <a:rPr b="1" lang="en"/>
              <a:t>variables.  </a:t>
            </a:r>
            <a:r>
              <a:rPr lang="en"/>
              <a:t>For our practice experiment, we will examine the variable of </a:t>
            </a:r>
            <a:r>
              <a:rPr b="1" lang="en"/>
              <a:t>substrate</a:t>
            </a:r>
            <a:r>
              <a:rPr lang="en"/>
              <a:t>, which is what the enzyme is dropped into in this case.  The substrates, or </a:t>
            </a:r>
            <a:r>
              <a:rPr b="1" lang="en"/>
              <a:t>treatments</a:t>
            </a:r>
            <a:r>
              <a:rPr lang="en"/>
              <a:t> you will test will be WATER, and Hydrogen Peroxide. The purpose of different treatments is to observe how something behaves under different conditions. You will conduct 4 </a:t>
            </a:r>
            <a:r>
              <a:rPr b="1" lang="en"/>
              <a:t>trials </a:t>
            </a:r>
            <a:r>
              <a:rPr lang="en"/>
              <a:t>of each treatment.  The purpose of multiple trials is to collect as much data as possible for each treatment, because variation is normal in everything. </a:t>
            </a:r>
            <a:br>
              <a:rPr lang="en"/>
            </a:br>
            <a:r>
              <a:rPr b="1" lang="en"/>
              <a:t>Explain the difference between treatments and trials:</a:t>
            </a:r>
            <a:endParaRPr b="1"/>
          </a:p>
        </p:txBody>
      </p:sp>
      <p:sp>
        <p:nvSpPr>
          <p:cNvPr id="105" name="Google Shape;105;p19"/>
          <p:cNvSpPr txBox="1"/>
          <p:nvPr/>
        </p:nvSpPr>
        <p:spPr>
          <a:xfrm>
            <a:off x="311700" y="4211800"/>
            <a:ext cx="8520600" cy="6885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Time For The Experiment</a:t>
            </a:r>
            <a:endParaRPr/>
          </a:p>
        </p:txBody>
      </p:sp>
      <p:sp>
        <p:nvSpPr>
          <p:cNvPr id="111" name="Google Shape;111;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should read each slide carefully and completely before you do it. </a:t>
            </a:r>
            <a:endParaRPr/>
          </a:p>
          <a:p>
            <a:pPr indent="0" lvl="0" marL="0" rtl="0" algn="l">
              <a:spcBef>
                <a:spcPts val="1600"/>
              </a:spcBef>
              <a:spcAft>
                <a:spcPts val="0"/>
              </a:spcAft>
              <a:buNone/>
            </a:pPr>
            <a:r>
              <a:rPr lang="en"/>
              <a:t>You should be sure that everyone in your group is being safe. </a:t>
            </a:r>
            <a:endParaRPr/>
          </a:p>
          <a:p>
            <a:pPr indent="0" lvl="0" marL="0" rtl="0" algn="l">
              <a:spcBef>
                <a:spcPts val="1600"/>
              </a:spcBef>
              <a:spcAft>
                <a:spcPts val="0"/>
              </a:spcAft>
              <a:buNone/>
            </a:pPr>
            <a:r>
              <a:rPr lang="en"/>
              <a:t>You should make sure to include your zoom members in the conversation. </a:t>
            </a:r>
            <a:endParaRPr/>
          </a:p>
          <a:p>
            <a:pPr indent="0" lvl="0" marL="0" rtl="0" algn="l">
              <a:spcBef>
                <a:spcPts val="1600"/>
              </a:spcBef>
              <a:spcAft>
                <a:spcPts val="0"/>
              </a:spcAft>
              <a:buNone/>
            </a:pPr>
            <a:r>
              <a:rPr lang="en"/>
              <a:t>Remember, when in doubt</a:t>
            </a:r>
            <a:endParaRPr/>
          </a:p>
          <a:p>
            <a:pPr indent="0" lvl="0" marL="0" rtl="0" algn="l">
              <a:spcBef>
                <a:spcPts val="1600"/>
              </a:spcBef>
              <a:spcAft>
                <a:spcPts val="0"/>
              </a:spcAft>
              <a:buNone/>
            </a:pPr>
            <a:r>
              <a:rPr lang="en"/>
              <a:t>-Everything should be treated like it is</a:t>
            </a:r>
            <a:endParaRPr/>
          </a:p>
          <a:p>
            <a:pPr indent="0" lvl="0" marL="0" rtl="0" algn="l">
              <a:spcBef>
                <a:spcPts val="1600"/>
              </a:spcBef>
              <a:spcAft>
                <a:spcPts val="1600"/>
              </a:spcAft>
              <a:buNone/>
            </a:pPr>
            <a:r>
              <a:rPr lang="en"/>
              <a:t>-The number one priority is  </a:t>
            </a:r>
            <a:endParaRPr/>
          </a:p>
        </p:txBody>
      </p:sp>
      <p:sp>
        <p:nvSpPr>
          <p:cNvPr id="112" name="Google Shape;112;p20"/>
          <p:cNvSpPr txBox="1"/>
          <p:nvPr/>
        </p:nvSpPr>
        <p:spPr>
          <a:xfrm>
            <a:off x="4282025" y="3197775"/>
            <a:ext cx="4616100" cy="4629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0"/>
          <p:cNvSpPr txBox="1"/>
          <p:nvPr/>
        </p:nvSpPr>
        <p:spPr>
          <a:xfrm>
            <a:off x="3264400" y="3720875"/>
            <a:ext cx="5276400" cy="4170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0"/>
          <p:cNvSpPr txBox="1"/>
          <p:nvPr/>
        </p:nvSpPr>
        <p:spPr>
          <a:xfrm>
            <a:off x="381950" y="4456000"/>
            <a:ext cx="8450400" cy="41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Zoom Students and anyone who is absent - THERE IS A VIDEO FOR YOU WITH THE DATA. You should watch it and follow along with the experiment. </a:t>
            </a:r>
            <a:endParaRPr>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AutoNum type="arabicPeriod"/>
            </a:pPr>
            <a:r>
              <a:rPr lang="en"/>
              <a:t> Get your safety gear!</a:t>
            </a:r>
            <a:endParaRPr/>
          </a:p>
        </p:txBody>
      </p:sp>
      <p:sp>
        <p:nvSpPr>
          <p:cNvPr id="120" name="Google Shape;120;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experiment will require an apron and goggles.</a:t>
            </a:r>
            <a:endParaRPr/>
          </a:p>
          <a:p>
            <a:pPr indent="0" lvl="0" marL="0" rtl="0" algn="l">
              <a:spcBef>
                <a:spcPts val="1600"/>
              </a:spcBef>
              <a:spcAft>
                <a:spcPts val="1600"/>
              </a:spcAft>
              <a:buNone/>
            </a:pPr>
            <a:r>
              <a:rPr lang="en"/>
              <a:t>Check that your partner has their gear.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