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Lst>
  <p:sldSz cy="5143500" cx="9144000"/>
  <p:notesSz cx="6858000" cy="9144000"/>
  <p:embeddedFontLst>
    <p:embeddedFont>
      <p:font typeface="Roboto"/>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28E91343-5A7F-443E-8F7C-BF4E30D6861A}">
  <a:tblStyle styleId="{28E91343-5A7F-443E-8F7C-BF4E30D6861A}"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schemas.openxmlformats.org/officeDocument/2006/relationships/font" Target="fonts/Roboto-bold.fntdata"/><Relationship Id="rId10" Type="http://schemas.openxmlformats.org/officeDocument/2006/relationships/slide" Target="slides/slide4.xml"/><Relationship Id="rId21" Type="http://schemas.openxmlformats.org/officeDocument/2006/relationships/font" Target="fonts/Roboto-regular.fntdata"/><Relationship Id="rId13" Type="http://schemas.openxmlformats.org/officeDocument/2006/relationships/slide" Target="slides/slide7.xml"/><Relationship Id="rId24" Type="http://schemas.openxmlformats.org/officeDocument/2006/relationships/font" Target="fonts/Roboto-boldItalic.fntdata"/><Relationship Id="rId12" Type="http://schemas.openxmlformats.org/officeDocument/2006/relationships/slide" Target="slides/slide6.xml"/><Relationship Id="rId23" Type="http://schemas.openxmlformats.org/officeDocument/2006/relationships/font" Target="fonts/Roboto-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d8ef694296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d8ef694296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d8ef694296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d8ef694296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d8ef694296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d8ef694296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d8ef694296_0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d8ef694296_0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d8ef694296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d8ef694296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 justification - explain HOW the time for total diffusion changes as temperature increases?  Why does this happen and how does this support your claim?  (Think back to the warmup and the information we collected!</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d6211b26fe_0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d6211b26fe_0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d6211b26fe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d6211b26fe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d6211b26fe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d6211b26fe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d6211b26fe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d6211b26fe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d6211b26fe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d6211b26fe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d6211b26fe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d6211b26fe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d6211b26fe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d6211b26fe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d6211b26fe_0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d6211b26fe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0"/>
              </a:spcBef>
              <a:spcAft>
                <a:spcPts val="0"/>
              </a:spcAft>
              <a:buClr>
                <a:schemeClr val="dk1"/>
              </a:buClr>
              <a:buSzPts val="1400"/>
              <a:buChar char="○"/>
              <a:defRPr>
                <a:solidFill>
                  <a:schemeClr val="dk1"/>
                </a:solidFill>
              </a:defRPr>
            </a:lvl2pPr>
            <a:lvl3pPr indent="-317500" lvl="2" marL="1371600">
              <a:spcBef>
                <a:spcPts val="0"/>
              </a:spcBef>
              <a:spcAft>
                <a:spcPts val="0"/>
              </a:spcAft>
              <a:buClr>
                <a:schemeClr val="dk1"/>
              </a:buClr>
              <a:buSzPts val="1400"/>
              <a:buChar char="■"/>
              <a:defRPr>
                <a:solidFill>
                  <a:schemeClr val="dk1"/>
                </a:solidFill>
              </a:defRPr>
            </a:lvl3pPr>
            <a:lvl4pPr indent="-317500" lvl="3" marL="1828800">
              <a:spcBef>
                <a:spcPts val="0"/>
              </a:spcBef>
              <a:spcAft>
                <a:spcPts val="0"/>
              </a:spcAft>
              <a:buClr>
                <a:schemeClr val="dk1"/>
              </a:buClr>
              <a:buSzPts val="1400"/>
              <a:buChar char="●"/>
              <a:defRPr>
                <a:solidFill>
                  <a:schemeClr val="dk1"/>
                </a:solidFill>
              </a:defRPr>
            </a:lvl4pPr>
            <a:lvl5pPr indent="-317500" lvl="4" marL="2286000">
              <a:spcBef>
                <a:spcPts val="0"/>
              </a:spcBef>
              <a:spcAft>
                <a:spcPts val="0"/>
              </a:spcAft>
              <a:buClr>
                <a:schemeClr val="dk1"/>
              </a:buClr>
              <a:buSzPts val="1400"/>
              <a:buChar char="○"/>
              <a:defRPr>
                <a:solidFill>
                  <a:schemeClr val="dk1"/>
                </a:solidFill>
              </a:defRPr>
            </a:lvl5pPr>
            <a:lvl6pPr indent="-317500" lvl="5" marL="2743200">
              <a:spcBef>
                <a:spcPts val="0"/>
              </a:spcBef>
              <a:spcAft>
                <a:spcPts val="0"/>
              </a:spcAft>
              <a:buClr>
                <a:schemeClr val="dk1"/>
              </a:buClr>
              <a:buSzPts val="1400"/>
              <a:buChar char="■"/>
              <a:defRPr>
                <a:solidFill>
                  <a:schemeClr val="dk1"/>
                </a:solidFill>
              </a:defRPr>
            </a:lvl6pPr>
            <a:lvl7pPr indent="-317500" lvl="6" marL="3200400">
              <a:spcBef>
                <a:spcPts val="0"/>
              </a:spcBef>
              <a:spcAft>
                <a:spcPts val="0"/>
              </a:spcAft>
              <a:buClr>
                <a:schemeClr val="dk1"/>
              </a:buClr>
              <a:buSzPts val="1400"/>
              <a:buChar char="●"/>
              <a:defRPr>
                <a:solidFill>
                  <a:schemeClr val="dk1"/>
                </a:solidFill>
              </a:defRPr>
            </a:lvl7pPr>
            <a:lvl8pPr indent="-317500" lvl="7" marL="3657600">
              <a:spcBef>
                <a:spcPts val="0"/>
              </a:spcBef>
              <a:spcAft>
                <a:spcPts val="0"/>
              </a:spcAft>
              <a:buClr>
                <a:schemeClr val="dk1"/>
              </a:buClr>
              <a:buSzPts val="1400"/>
              <a:buChar char="○"/>
              <a:defRPr>
                <a:solidFill>
                  <a:schemeClr val="dk1"/>
                </a:solidFill>
              </a:defRPr>
            </a:lvl8pPr>
            <a:lvl9pPr indent="-317500" lvl="8" marL="4114800">
              <a:spcBef>
                <a:spcPts val="0"/>
              </a:spcBef>
              <a:spcAft>
                <a:spcPts val="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0"/>
              </a:spcBef>
              <a:spcAft>
                <a:spcPts val="0"/>
              </a:spcAft>
              <a:buClr>
                <a:schemeClr val="lt2"/>
              </a:buClr>
              <a:buSzPts val="1400"/>
              <a:buChar char="○"/>
              <a:defRPr>
                <a:solidFill>
                  <a:schemeClr val="lt2"/>
                </a:solidFill>
              </a:defRPr>
            </a:lvl2pPr>
            <a:lvl3pPr indent="-317500" lvl="2" marL="1371600">
              <a:lnSpc>
                <a:spcPct val="115000"/>
              </a:lnSpc>
              <a:spcBef>
                <a:spcPts val="0"/>
              </a:spcBef>
              <a:spcAft>
                <a:spcPts val="0"/>
              </a:spcAft>
              <a:buClr>
                <a:schemeClr val="lt2"/>
              </a:buClr>
              <a:buSzPts val="1400"/>
              <a:buChar char="■"/>
              <a:defRPr>
                <a:solidFill>
                  <a:schemeClr val="lt2"/>
                </a:solidFill>
              </a:defRPr>
            </a:lvl3pPr>
            <a:lvl4pPr indent="-317500" lvl="3" marL="1828800">
              <a:lnSpc>
                <a:spcPct val="115000"/>
              </a:lnSpc>
              <a:spcBef>
                <a:spcPts val="0"/>
              </a:spcBef>
              <a:spcAft>
                <a:spcPts val="0"/>
              </a:spcAft>
              <a:buClr>
                <a:schemeClr val="lt2"/>
              </a:buClr>
              <a:buSzPts val="1400"/>
              <a:buChar char="●"/>
              <a:defRPr>
                <a:solidFill>
                  <a:schemeClr val="lt2"/>
                </a:solidFill>
              </a:defRPr>
            </a:lvl4pPr>
            <a:lvl5pPr indent="-317500" lvl="4" marL="2286000">
              <a:lnSpc>
                <a:spcPct val="115000"/>
              </a:lnSpc>
              <a:spcBef>
                <a:spcPts val="0"/>
              </a:spcBef>
              <a:spcAft>
                <a:spcPts val="0"/>
              </a:spcAft>
              <a:buClr>
                <a:schemeClr val="lt2"/>
              </a:buClr>
              <a:buSzPts val="1400"/>
              <a:buChar char="○"/>
              <a:defRPr>
                <a:solidFill>
                  <a:schemeClr val="lt2"/>
                </a:solidFill>
              </a:defRPr>
            </a:lvl5pPr>
            <a:lvl6pPr indent="-317500" lvl="5" marL="2743200">
              <a:lnSpc>
                <a:spcPct val="115000"/>
              </a:lnSpc>
              <a:spcBef>
                <a:spcPts val="0"/>
              </a:spcBef>
              <a:spcAft>
                <a:spcPts val="0"/>
              </a:spcAft>
              <a:buClr>
                <a:schemeClr val="lt2"/>
              </a:buClr>
              <a:buSzPts val="1400"/>
              <a:buChar char="■"/>
              <a:defRPr>
                <a:solidFill>
                  <a:schemeClr val="lt2"/>
                </a:solidFill>
              </a:defRPr>
            </a:lvl6pPr>
            <a:lvl7pPr indent="-317500" lvl="6" marL="3200400">
              <a:lnSpc>
                <a:spcPct val="115000"/>
              </a:lnSpc>
              <a:spcBef>
                <a:spcPts val="0"/>
              </a:spcBef>
              <a:spcAft>
                <a:spcPts val="0"/>
              </a:spcAft>
              <a:buClr>
                <a:schemeClr val="lt2"/>
              </a:buClr>
              <a:buSzPts val="1400"/>
              <a:buChar char="●"/>
              <a:defRPr>
                <a:solidFill>
                  <a:schemeClr val="lt2"/>
                </a:solidFill>
              </a:defRPr>
            </a:lvl7pPr>
            <a:lvl8pPr indent="-317500" lvl="7" marL="3657600">
              <a:lnSpc>
                <a:spcPct val="115000"/>
              </a:lnSpc>
              <a:spcBef>
                <a:spcPts val="0"/>
              </a:spcBef>
              <a:spcAft>
                <a:spcPts val="0"/>
              </a:spcAft>
              <a:buClr>
                <a:schemeClr val="lt2"/>
              </a:buClr>
              <a:buSzPts val="1400"/>
              <a:buChar char="○"/>
              <a:defRPr>
                <a:solidFill>
                  <a:schemeClr val="lt2"/>
                </a:solidFill>
              </a:defRPr>
            </a:lvl8pPr>
            <a:lvl9pPr indent="-317500" lvl="8" marL="4114800">
              <a:lnSpc>
                <a:spcPct val="115000"/>
              </a:lnSpc>
              <a:spcBef>
                <a:spcPts val="0"/>
              </a:spcBef>
              <a:spcAft>
                <a:spcPts val="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s://www.youtube.com/watch?v=jhszFBtBPoI" TargetMode="External"/><Relationship Id="rId4" Type="http://schemas.openxmlformats.org/officeDocument/2006/relationships/hyperlink" Target="https://www.youtube.com/watch?v=jhszFBtBPoI"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517175" y="89600"/>
            <a:ext cx="8254500" cy="8478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t>Kinetic Molecular Theory</a:t>
            </a:r>
            <a:endParaRPr/>
          </a:p>
        </p:txBody>
      </p:sp>
      <p:sp>
        <p:nvSpPr>
          <p:cNvPr id="55" name="Google Shape;55;p13"/>
          <p:cNvSpPr txBox="1"/>
          <p:nvPr>
            <p:ph idx="1" type="subTitle"/>
          </p:nvPr>
        </p:nvSpPr>
        <p:spPr>
          <a:xfrm>
            <a:off x="384125" y="804975"/>
            <a:ext cx="8520600" cy="792600"/>
          </a:xfrm>
          <a:prstGeom prst="rect">
            <a:avLst/>
          </a:prstGeom>
        </p:spPr>
        <p:txBody>
          <a:bodyPr anchorCtr="0" anchor="t" bIns="91425" lIns="91425" spcFirstLastPara="1" rIns="91425" wrap="square" tIns="91425">
            <a:normAutofit fontScale="55000" lnSpcReduction="20000"/>
          </a:bodyPr>
          <a:lstStyle/>
          <a:p>
            <a:pPr indent="0" lvl="0" marL="0" rtl="0" algn="ctr">
              <a:spcBef>
                <a:spcPts val="0"/>
              </a:spcBef>
              <a:spcAft>
                <a:spcPts val="0"/>
              </a:spcAft>
              <a:buNone/>
            </a:pPr>
            <a:r>
              <a:rPr lang="en"/>
              <a:t>Warm up to be completed in your notes or digitally</a:t>
            </a:r>
            <a:endParaRPr/>
          </a:p>
          <a:p>
            <a:pPr indent="0" lvl="0" marL="0" rtl="0" algn="ctr">
              <a:spcBef>
                <a:spcPts val="0"/>
              </a:spcBef>
              <a:spcAft>
                <a:spcPts val="0"/>
              </a:spcAft>
              <a:buNone/>
            </a:pPr>
            <a:r>
              <a:t/>
            </a:r>
            <a:endParaRPr/>
          </a:p>
          <a:p>
            <a:pPr indent="0" lvl="0" marL="0" rtl="0" algn="ctr">
              <a:spcBef>
                <a:spcPts val="0"/>
              </a:spcBef>
              <a:spcAft>
                <a:spcPts val="0"/>
              </a:spcAft>
              <a:buNone/>
            </a:pPr>
            <a:r>
              <a:rPr lang="en"/>
              <a:t>Look at the visual model below and explain what you think is happening. </a:t>
            </a:r>
            <a:endParaRPr/>
          </a:p>
        </p:txBody>
      </p:sp>
      <p:pic>
        <p:nvPicPr>
          <p:cNvPr id="56" name="Google Shape;56;p13"/>
          <p:cNvPicPr preferRelativeResize="0"/>
          <p:nvPr/>
        </p:nvPicPr>
        <p:blipFill>
          <a:blip r:embed="rId3">
            <a:alphaModFix/>
          </a:blip>
          <a:stretch>
            <a:fillRect/>
          </a:stretch>
        </p:blipFill>
        <p:spPr>
          <a:xfrm>
            <a:off x="3131550" y="1597575"/>
            <a:ext cx="3133725" cy="31051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u="sng">
                <a:solidFill>
                  <a:schemeClr val="hlink"/>
                </a:solidFill>
                <a:hlinkClick r:id="rId3"/>
              </a:rPr>
              <a:t>Amoeba</a:t>
            </a:r>
            <a:r>
              <a:rPr lang="en" u="sng">
                <a:solidFill>
                  <a:schemeClr val="hlink"/>
                </a:solidFill>
                <a:hlinkClick r:id="rId4"/>
              </a:rPr>
              <a:t> Sisters Diffusion Video</a:t>
            </a:r>
            <a:endParaRPr/>
          </a:p>
        </p:txBody>
      </p:sp>
      <p:sp>
        <p:nvSpPr>
          <p:cNvPr id="113" name="Google Shape;113;p22"/>
          <p:cNvSpPr txBox="1"/>
          <p:nvPr>
            <p:ph idx="1" type="body"/>
          </p:nvPr>
        </p:nvSpPr>
        <p:spPr>
          <a:xfrm>
            <a:off x="311700" y="1129500"/>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2 things you noticed:</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Lab: Safety Considerations</a:t>
            </a:r>
            <a:endParaRPr/>
          </a:p>
        </p:txBody>
      </p:sp>
      <p:sp>
        <p:nvSpPr>
          <p:cNvPr id="119" name="Google Shape;119;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You will be using a hot plate today to heat water. </a:t>
            </a:r>
            <a:endParaRPr/>
          </a:p>
          <a:p>
            <a:pPr indent="0" lvl="0" marL="0" rtl="0" algn="l">
              <a:spcBef>
                <a:spcPts val="1200"/>
              </a:spcBef>
              <a:spcAft>
                <a:spcPts val="0"/>
              </a:spcAft>
              <a:buNone/>
            </a:pPr>
            <a:r>
              <a:rPr lang="en"/>
              <a:t>	-Unplug when done.</a:t>
            </a:r>
            <a:br>
              <a:rPr lang="en"/>
            </a:br>
            <a:r>
              <a:rPr lang="en"/>
              <a:t>	-Do not remove your beaker from the plate once it is heated.</a:t>
            </a:r>
            <a:br>
              <a:rPr lang="en"/>
            </a:br>
            <a:r>
              <a:rPr lang="en"/>
              <a:t>	-Do not touch the hot plate or the liquid.</a:t>
            </a:r>
            <a:endParaRPr/>
          </a:p>
          <a:p>
            <a:pPr indent="0" lvl="0" marL="0" rtl="0" algn="l">
              <a:spcBef>
                <a:spcPts val="1200"/>
              </a:spcBef>
              <a:spcAft>
                <a:spcPts val="0"/>
              </a:spcAft>
              <a:buNone/>
            </a:pPr>
            <a:r>
              <a:rPr lang="en"/>
              <a:t>Handle glassware carefully</a:t>
            </a:r>
            <a:endParaRPr/>
          </a:p>
          <a:p>
            <a:pPr indent="0" lvl="0" marL="0" rtl="0" algn="l">
              <a:spcBef>
                <a:spcPts val="1200"/>
              </a:spcBef>
              <a:spcAft>
                <a:spcPts val="1200"/>
              </a:spcAft>
              <a:buNone/>
            </a:pPr>
            <a:r>
              <a:rPr lang="en"/>
              <a:t>Remember that horseplay is unacceptable in the lab!</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The data you will be collecting	</a:t>
            </a:r>
            <a:endParaRPr/>
          </a:p>
        </p:txBody>
      </p:sp>
      <p:sp>
        <p:nvSpPr>
          <p:cNvPr id="125" name="Google Shape;125;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You will have 2 treatments of water at different temperatures</a:t>
            </a:r>
            <a:endParaRPr/>
          </a:p>
          <a:p>
            <a:pPr indent="0" lvl="0" marL="0" rtl="0" algn="l">
              <a:spcBef>
                <a:spcPts val="1200"/>
              </a:spcBef>
              <a:spcAft>
                <a:spcPts val="0"/>
              </a:spcAft>
              <a:buNone/>
            </a:pPr>
            <a:r>
              <a:rPr lang="en"/>
              <a:t>-Water heated on hot plate       - ice water</a:t>
            </a:r>
            <a:endParaRPr/>
          </a:p>
          <a:p>
            <a:pPr indent="0" lvl="0" marL="0" rtl="0" algn="l">
              <a:spcBef>
                <a:spcPts val="1200"/>
              </a:spcBef>
              <a:spcAft>
                <a:spcPts val="0"/>
              </a:spcAft>
              <a:buNone/>
            </a:pPr>
            <a:r>
              <a:rPr lang="en"/>
              <a:t>-You will record the temperature of each treatment.</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en"/>
              <a:t>-You will add two drops of food coloring to each treatment and time how long it takes it to fully diffuse through the water.</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Procedures</a:t>
            </a:r>
            <a:endParaRPr/>
          </a:p>
        </p:txBody>
      </p:sp>
      <p:sp>
        <p:nvSpPr>
          <p:cNvPr id="131" name="Google Shape;131;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a:t>-Fill each beaker with 300mL of water.</a:t>
            </a:r>
            <a:endParaRPr/>
          </a:p>
          <a:p>
            <a:pPr indent="0" lvl="0" marL="0" rtl="0" algn="l">
              <a:spcBef>
                <a:spcPts val="1200"/>
              </a:spcBef>
              <a:spcAft>
                <a:spcPts val="0"/>
              </a:spcAft>
              <a:buNone/>
            </a:pPr>
            <a:r>
              <a:rPr lang="en"/>
              <a:t>-Heat one on the hot plate until </a:t>
            </a:r>
            <a:r>
              <a:rPr lang="en"/>
              <a:t>steam</a:t>
            </a:r>
            <a:r>
              <a:rPr lang="en"/>
              <a:t> rises.   While it is heating, you can do the other to treatment. </a:t>
            </a:r>
            <a:endParaRPr/>
          </a:p>
          <a:p>
            <a:pPr indent="0" lvl="0" marL="0" rtl="0" algn="l">
              <a:spcBef>
                <a:spcPts val="1200"/>
              </a:spcBef>
              <a:spcAft>
                <a:spcPts val="0"/>
              </a:spcAft>
              <a:buNone/>
            </a:pPr>
            <a:r>
              <a:rPr lang="en"/>
              <a:t>-Add ice to water in the other beaker. </a:t>
            </a:r>
            <a:endParaRPr/>
          </a:p>
          <a:p>
            <a:pPr indent="0" lvl="0" marL="0" rtl="0" algn="l">
              <a:spcBef>
                <a:spcPts val="1200"/>
              </a:spcBef>
              <a:spcAft>
                <a:spcPts val="0"/>
              </a:spcAft>
              <a:buNone/>
            </a:pPr>
            <a:r>
              <a:rPr lang="en"/>
              <a:t>-Take the temperature of the ice water. Remove the thermometer, then drop in two drops of food coloring and use a STOP WATCH to time how long it takes for the liquid to fully diffuse. </a:t>
            </a:r>
            <a:endParaRPr/>
          </a:p>
          <a:p>
            <a:pPr indent="0" lvl="0" marL="0" rtl="0" algn="l">
              <a:spcBef>
                <a:spcPts val="1200"/>
              </a:spcBef>
              <a:spcAft>
                <a:spcPts val="0"/>
              </a:spcAft>
              <a:buNone/>
            </a:pPr>
            <a:r>
              <a:rPr lang="en"/>
              <a:t>-Do the same for the hot water when steam is rolling off of it. DO NOT TOUCH</a:t>
            </a:r>
            <a:endParaRPr/>
          </a:p>
          <a:p>
            <a:pPr indent="0" lvl="0" marL="0" rtl="0" algn="l">
              <a:spcBef>
                <a:spcPts val="1200"/>
              </a:spcBef>
              <a:spcAft>
                <a:spcPts val="1200"/>
              </a:spcAft>
              <a:buNone/>
            </a:pPr>
            <a:r>
              <a:rPr lang="en"/>
              <a:t>Record data in the CER slide table.  When you are finished, write a STRONG paragraph for your justification.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06666"/>
        </a:solidFill>
      </p:bgPr>
    </p:bg>
    <p:spTree>
      <p:nvGrpSpPr>
        <p:cNvPr id="135" name="Shape 135"/>
        <p:cNvGrpSpPr/>
        <p:nvPr/>
      </p:nvGrpSpPr>
      <p:grpSpPr>
        <a:xfrm>
          <a:off x="0" y="0"/>
          <a:ext cx="0" cy="0"/>
          <a:chOff x="0" y="0"/>
          <a:chExt cx="0" cy="0"/>
        </a:xfrm>
      </p:grpSpPr>
      <p:sp>
        <p:nvSpPr>
          <p:cNvPr id="136" name="Google Shape;136;p26"/>
          <p:cNvSpPr txBox="1"/>
          <p:nvPr/>
        </p:nvSpPr>
        <p:spPr>
          <a:xfrm>
            <a:off x="118350" y="0"/>
            <a:ext cx="8907300" cy="4599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t>Guiding Question: </a:t>
            </a:r>
            <a:r>
              <a:rPr lang="en" sz="1550">
                <a:solidFill>
                  <a:srgbClr val="3C4043"/>
                </a:solidFill>
                <a:latin typeface="Roboto"/>
                <a:ea typeface="Roboto"/>
                <a:cs typeface="Roboto"/>
                <a:sym typeface="Roboto"/>
              </a:rPr>
              <a:t>What effect does temperature have on the speed of particle motion?</a:t>
            </a:r>
            <a:endParaRPr sz="1900"/>
          </a:p>
        </p:txBody>
      </p:sp>
      <p:sp>
        <p:nvSpPr>
          <p:cNvPr id="137" name="Google Shape;137;p26"/>
          <p:cNvSpPr txBox="1"/>
          <p:nvPr/>
        </p:nvSpPr>
        <p:spPr>
          <a:xfrm>
            <a:off x="118350" y="654725"/>
            <a:ext cx="8907300" cy="4599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t>Claim: Heat increases the speed of particle motion</a:t>
            </a:r>
            <a:endParaRPr/>
          </a:p>
        </p:txBody>
      </p:sp>
      <p:sp>
        <p:nvSpPr>
          <p:cNvPr id="138" name="Google Shape;138;p26"/>
          <p:cNvSpPr txBox="1"/>
          <p:nvPr/>
        </p:nvSpPr>
        <p:spPr>
          <a:xfrm>
            <a:off x="118350" y="1196250"/>
            <a:ext cx="4389000" cy="38559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t>Evidence: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solidFill>
                <a:srgbClr val="FF0000"/>
              </a:solidFill>
            </a:endParaRPr>
          </a:p>
        </p:txBody>
      </p:sp>
      <p:sp>
        <p:nvSpPr>
          <p:cNvPr id="139" name="Google Shape;139;p26"/>
          <p:cNvSpPr txBox="1"/>
          <p:nvPr/>
        </p:nvSpPr>
        <p:spPr>
          <a:xfrm>
            <a:off x="4671500" y="1309450"/>
            <a:ext cx="4389000" cy="3855900"/>
          </a:xfrm>
          <a:prstGeom prst="rect">
            <a:avLst/>
          </a:prstGeom>
          <a:solidFill>
            <a:srgbClr val="FFFFFF"/>
          </a:solidFill>
          <a:ln cap="flat" cmpd="sng" w="9525">
            <a:solidFill>
              <a:srgbClr val="FF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a:t>Justification:</a:t>
            </a:r>
            <a:endParaRPr/>
          </a:p>
          <a:p>
            <a:pPr indent="0" lvl="0" marL="0" rtl="0" algn="l">
              <a:spcBef>
                <a:spcPts val="0"/>
              </a:spcBef>
              <a:spcAft>
                <a:spcPts val="0"/>
              </a:spcAft>
              <a:buNone/>
            </a:pPr>
            <a:r>
              <a:t/>
            </a:r>
            <a:endParaRPr/>
          </a:p>
        </p:txBody>
      </p:sp>
      <p:sp>
        <p:nvSpPr>
          <p:cNvPr id="140" name="Google Shape;140;p26"/>
          <p:cNvSpPr txBox="1"/>
          <p:nvPr/>
        </p:nvSpPr>
        <p:spPr>
          <a:xfrm>
            <a:off x="8445625" y="0"/>
            <a:ext cx="698400" cy="246900"/>
          </a:xfrm>
          <a:prstGeom prst="rect">
            <a:avLst/>
          </a:prstGeom>
          <a:solidFill>
            <a:srgbClr val="FFFFFF"/>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sz="1200"/>
              <a:t>Red</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t/>
            </a:r>
            <a:endParaRPr/>
          </a:p>
        </p:txBody>
      </p:sp>
      <p:graphicFrame>
        <p:nvGraphicFramePr>
          <p:cNvPr id="141" name="Google Shape;141;p26"/>
          <p:cNvGraphicFramePr/>
          <p:nvPr/>
        </p:nvGraphicFramePr>
        <p:xfrm>
          <a:off x="118350" y="1529675"/>
          <a:ext cx="3000000" cy="3000000"/>
        </p:xfrm>
        <a:graphic>
          <a:graphicData uri="http://schemas.openxmlformats.org/drawingml/2006/table">
            <a:tbl>
              <a:tblPr>
                <a:noFill/>
                <a:tableStyleId>{28E91343-5A7F-443E-8F7C-BF4E30D6861A}</a:tableStyleId>
              </a:tblPr>
              <a:tblGrid>
                <a:gridCol w="1389300"/>
                <a:gridCol w="1389300"/>
                <a:gridCol w="1389300"/>
              </a:tblGrid>
              <a:tr h="1054325">
                <a:tc>
                  <a:txBody>
                    <a:bodyPr/>
                    <a:lstStyle/>
                    <a:p>
                      <a:pPr indent="0" lvl="0" marL="0" rtl="0" algn="l">
                        <a:spcBef>
                          <a:spcPts val="0"/>
                        </a:spcBef>
                        <a:spcAft>
                          <a:spcPts val="0"/>
                        </a:spcAft>
                        <a:buNone/>
                      </a:pPr>
                      <a:r>
                        <a:rPr lang="en"/>
                        <a:t>Treatment</a:t>
                      </a:r>
                      <a:endParaRPr/>
                    </a:p>
                  </a:txBody>
                  <a:tcPr marT="91425" marB="91425" marR="91425" marL="91425"/>
                </a:tc>
                <a:tc>
                  <a:txBody>
                    <a:bodyPr/>
                    <a:lstStyle/>
                    <a:p>
                      <a:pPr indent="0" lvl="0" marL="0" rtl="0" algn="l">
                        <a:spcBef>
                          <a:spcPts val="0"/>
                        </a:spcBef>
                        <a:spcAft>
                          <a:spcPts val="0"/>
                        </a:spcAft>
                        <a:buNone/>
                      </a:pPr>
                      <a:r>
                        <a:rPr lang="en"/>
                        <a:t>Temperature (degrees C)</a:t>
                      </a:r>
                      <a:endParaRPr/>
                    </a:p>
                  </a:txBody>
                  <a:tcPr marT="91425" marB="91425" marR="91425" marL="91425"/>
                </a:tc>
                <a:tc>
                  <a:txBody>
                    <a:bodyPr/>
                    <a:lstStyle/>
                    <a:p>
                      <a:pPr indent="0" lvl="0" marL="0" rtl="0" algn="l">
                        <a:spcBef>
                          <a:spcPts val="0"/>
                        </a:spcBef>
                        <a:spcAft>
                          <a:spcPts val="0"/>
                        </a:spcAft>
                        <a:buNone/>
                      </a:pPr>
                      <a:r>
                        <a:rPr lang="en"/>
                        <a:t>Time for total diffusion (min:sec)</a:t>
                      </a:r>
                      <a:endParaRPr/>
                    </a:p>
                  </a:txBody>
                  <a:tcPr marT="91425" marB="91425" marR="91425" marL="91425"/>
                </a:tc>
              </a:tr>
              <a:tr h="402200">
                <a:tc>
                  <a:txBody>
                    <a:bodyPr/>
                    <a:lstStyle/>
                    <a:p>
                      <a:pPr indent="0" lvl="0" marL="0" rtl="0" algn="l">
                        <a:spcBef>
                          <a:spcPts val="0"/>
                        </a:spcBef>
                        <a:spcAft>
                          <a:spcPts val="0"/>
                        </a:spcAft>
                        <a:buNone/>
                      </a:pPr>
                      <a:r>
                        <a:rPr lang="en"/>
                        <a:t>Ice Water</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403100">
                <a:tc>
                  <a:txBody>
                    <a:bodyPr/>
                    <a:lstStyle/>
                    <a:p>
                      <a:pPr indent="0" lvl="0" marL="0" rtl="0" algn="l">
                        <a:spcBef>
                          <a:spcPts val="0"/>
                        </a:spcBef>
                        <a:spcAft>
                          <a:spcPts val="0"/>
                        </a:spcAft>
                        <a:buNone/>
                      </a:pPr>
                      <a:r>
                        <a:rPr lang="en"/>
                        <a:t>Hot Water</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title"/>
          </p:nvPr>
        </p:nvSpPr>
        <p:spPr>
          <a:xfrm>
            <a:off x="93375" y="597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Today’s Goals and Assessment</a:t>
            </a:r>
            <a:endParaRPr/>
          </a:p>
        </p:txBody>
      </p:sp>
      <p:sp>
        <p:nvSpPr>
          <p:cNvPr id="62" name="Google Shape;62;p14"/>
          <p:cNvSpPr txBox="1"/>
          <p:nvPr>
            <p:ph idx="1" type="body"/>
          </p:nvPr>
        </p:nvSpPr>
        <p:spPr>
          <a:xfrm>
            <a:off x="144750" y="523175"/>
            <a:ext cx="8922300" cy="45111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a:t>-To understand what temperature is and the units we use to measure it</a:t>
            </a:r>
            <a:endParaRPr/>
          </a:p>
          <a:p>
            <a:pPr indent="0" lvl="0" marL="0" rtl="0" algn="l">
              <a:spcBef>
                <a:spcPts val="1200"/>
              </a:spcBef>
              <a:spcAft>
                <a:spcPts val="0"/>
              </a:spcAft>
              <a:buNone/>
            </a:pPr>
            <a:r>
              <a:rPr lang="en"/>
              <a:t>-To understand the differences between theories and laws</a:t>
            </a:r>
            <a:endParaRPr/>
          </a:p>
          <a:p>
            <a:pPr indent="0" lvl="0" marL="0" rtl="0" algn="l">
              <a:spcBef>
                <a:spcPts val="1200"/>
              </a:spcBef>
              <a:spcAft>
                <a:spcPts val="0"/>
              </a:spcAft>
              <a:buNone/>
            </a:pPr>
            <a:r>
              <a:rPr lang="en"/>
              <a:t>-Plan and carry out an investigation into Kinetic Molecular Theory</a:t>
            </a:r>
            <a:endParaRPr/>
          </a:p>
          <a:p>
            <a:pPr indent="0" lvl="0" marL="0" rtl="0" algn="l">
              <a:spcBef>
                <a:spcPts val="1200"/>
              </a:spcBef>
              <a:spcAft>
                <a:spcPts val="0"/>
              </a:spcAft>
              <a:buNone/>
            </a:pPr>
            <a:r>
              <a:rPr lang="en"/>
              <a:t>-Understand what diffusion is. </a:t>
            </a:r>
            <a:endParaRPr/>
          </a:p>
          <a:p>
            <a:pPr indent="0" lvl="0" marL="0" rtl="0" algn="l">
              <a:spcBef>
                <a:spcPts val="1200"/>
              </a:spcBef>
              <a:spcAft>
                <a:spcPts val="0"/>
              </a:spcAft>
              <a:buNone/>
            </a:pPr>
            <a:r>
              <a:rPr lang="en"/>
              <a:t>-Support scientific claims with reasoning</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en"/>
              <a:t>Assessment (LAB GRADE)</a:t>
            </a:r>
            <a:endParaRPr/>
          </a:p>
          <a:p>
            <a:pPr indent="0" lvl="0" marL="0" rtl="0" algn="l">
              <a:spcBef>
                <a:spcPts val="1200"/>
              </a:spcBef>
              <a:spcAft>
                <a:spcPts val="0"/>
              </a:spcAft>
              <a:buNone/>
            </a:pPr>
            <a:r>
              <a:rPr lang="en"/>
              <a:t>-notes and practice questions (20%)</a:t>
            </a:r>
            <a:endParaRPr/>
          </a:p>
          <a:p>
            <a:pPr indent="0" lvl="0" marL="0" rtl="0" algn="l">
              <a:spcBef>
                <a:spcPts val="1200"/>
              </a:spcBef>
              <a:spcAft>
                <a:spcPts val="0"/>
              </a:spcAft>
              <a:buNone/>
            </a:pPr>
            <a:r>
              <a:rPr lang="en"/>
              <a:t>-CER slide and Data (80%)  </a:t>
            </a:r>
            <a:endParaRPr/>
          </a:p>
          <a:p>
            <a:pPr indent="0" lvl="0" marL="0" rtl="0" algn="l">
              <a:spcBef>
                <a:spcPts val="1200"/>
              </a:spcBef>
              <a:spcAft>
                <a:spcPts val="1200"/>
              </a:spcAft>
              <a:buNone/>
            </a:pPr>
            <a:r>
              <a:rPr lang="en"/>
              <a:t>UPLOAD your notes and data today, and you can finish the CER slide as needed next class</a:t>
            </a:r>
            <a:br>
              <a:rPr lang="en"/>
            </a:br>
            <a:br>
              <a:rPr lang="en"/>
            </a:br>
            <a:r>
              <a:rPr lang="en"/>
              <a:t>Next class: Quizizz for classwork grade based on the goals of this class!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is temperature?</a:t>
            </a:r>
            <a:endParaRPr/>
          </a:p>
        </p:txBody>
      </p:sp>
      <p:sp>
        <p:nvSpPr>
          <p:cNvPr id="68" name="Google Shape;68;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Temperature is a measure of thermal energy (heat energy)</a:t>
            </a:r>
            <a:endParaRPr/>
          </a:p>
          <a:p>
            <a:pPr indent="0" lvl="0" marL="0" rtl="0" algn="l">
              <a:spcBef>
                <a:spcPts val="1200"/>
              </a:spcBef>
              <a:spcAft>
                <a:spcPts val="0"/>
              </a:spcAft>
              <a:buNone/>
            </a:pPr>
            <a:r>
              <a:rPr lang="en"/>
              <a:t>How hot or cold something is</a:t>
            </a:r>
            <a:endParaRPr/>
          </a:p>
          <a:p>
            <a:pPr indent="0" lvl="0" marL="0" rtl="0" algn="l">
              <a:spcBef>
                <a:spcPts val="1200"/>
              </a:spcBef>
              <a:spcAft>
                <a:spcPts val="0"/>
              </a:spcAft>
              <a:buNone/>
            </a:pPr>
            <a:r>
              <a:rPr lang="en"/>
              <a:t> A measure of the heat in something. . . . </a:t>
            </a:r>
            <a:endParaRPr/>
          </a:p>
          <a:p>
            <a:pPr indent="0" lvl="0" marL="0" rtl="0" algn="l">
              <a:spcBef>
                <a:spcPts val="1200"/>
              </a:spcBef>
              <a:spcAft>
                <a:spcPts val="0"/>
              </a:spcAft>
              <a:buNone/>
            </a:pPr>
            <a:r>
              <a:rPr lang="en"/>
              <a:t>Other types of energy</a:t>
            </a:r>
            <a:endParaRPr/>
          </a:p>
          <a:p>
            <a:pPr indent="0" lvl="0" marL="0" rtl="0" algn="l">
              <a:spcBef>
                <a:spcPts val="1200"/>
              </a:spcBef>
              <a:spcAft>
                <a:spcPts val="0"/>
              </a:spcAft>
              <a:buNone/>
            </a:pPr>
            <a:r>
              <a:rPr lang="en"/>
              <a:t>Radiant</a:t>
            </a:r>
            <a:r>
              <a:rPr lang="en"/>
              <a:t> energy (light energy)</a:t>
            </a:r>
            <a:endParaRPr/>
          </a:p>
          <a:p>
            <a:pPr indent="0" lvl="0" marL="0" rtl="0" algn="l">
              <a:spcBef>
                <a:spcPts val="1200"/>
              </a:spcBef>
              <a:spcAft>
                <a:spcPts val="0"/>
              </a:spcAft>
              <a:buNone/>
            </a:pPr>
            <a:r>
              <a:rPr lang="en"/>
              <a:t>Mechanical → kinetic and potential energy  </a:t>
            </a:r>
            <a:endParaRPr/>
          </a:p>
          <a:p>
            <a:pPr indent="0" lvl="0" marL="0" rtl="0" algn="l">
              <a:spcBef>
                <a:spcPts val="1200"/>
              </a:spcBef>
              <a:spcAft>
                <a:spcPts val="1200"/>
              </a:spcAft>
              <a:buNone/>
            </a:pPr>
            <a:r>
              <a:rPr lang="en"/>
              <a:t>Chemical energy → this includes nuclear energy</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How is temperature measured?</a:t>
            </a:r>
            <a:endParaRPr/>
          </a:p>
        </p:txBody>
      </p:sp>
      <p:sp>
        <p:nvSpPr>
          <p:cNvPr id="74" name="Google Shape;74;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-Temperature is measured with a thermometer</a:t>
            </a:r>
            <a:endParaRPr/>
          </a:p>
          <a:p>
            <a:pPr indent="0" lvl="0" marL="0" rtl="0" algn="l">
              <a:spcBef>
                <a:spcPts val="1200"/>
              </a:spcBef>
              <a:spcAft>
                <a:spcPts val="0"/>
              </a:spcAft>
              <a:buNone/>
            </a:pPr>
            <a:r>
              <a:rPr lang="en"/>
              <a:t>-There are three main temperature scales . . .</a:t>
            </a:r>
            <a:endParaRPr/>
          </a:p>
          <a:p>
            <a:pPr indent="0" lvl="0" marL="0" rtl="0" algn="l">
              <a:spcBef>
                <a:spcPts val="1200"/>
              </a:spcBef>
              <a:spcAft>
                <a:spcPts val="0"/>
              </a:spcAft>
              <a:buNone/>
            </a:pPr>
            <a:r>
              <a:rPr lang="en"/>
              <a:t>Kelvin</a:t>
            </a:r>
            <a:endParaRPr/>
          </a:p>
          <a:p>
            <a:pPr indent="0" lvl="0" marL="0" rtl="0" algn="l">
              <a:spcBef>
                <a:spcPts val="1200"/>
              </a:spcBef>
              <a:spcAft>
                <a:spcPts val="0"/>
              </a:spcAft>
              <a:buNone/>
            </a:pPr>
            <a:r>
              <a:rPr lang="en"/>
              <a:t>Degrees Celsius--</a:t>
            </a:r>
            <a:endParaRPr/>
          </a:p>
          <a:p>
            <a:pPr indent="0" lvl="0" marL="0" rtl="0" algn="l">
              <a:spcBef>
                <a:spcPts val="1200"/>
              </a:spcBef>
              <a:spcAft>
                <a:spcPts val="0"/>
              </a:spcAft>
              <a:buNone/>
            </a:pPr>
            <a:r>
              <a:rPr lang="en"/>
              <a:t>Degrees </a:t>
            </a:r>
            <a:r>
              <a:rPr lang="en"/>
              <a:t>Fahrenheit**</a:t>
            </a:r>
            <a:r>
              <a:rPr lang="en"/>
              <a:t>  </a:t>
            </a:r>
            <a:endParaRPr/>
          </a:p>
          <a:p>
            <a:pPr indent="0" lvl="0" marL="0" rtl="0" algn="l">
              <a:spcBef>
                <a:spcPts val="1200"/>
              </a:spcBef>
              <a:spcAft>
                <a:spcPts val="0"/>
              </a:spcAft>
              <a:buNone/>
            </a:pPr>
            <a:r>
              <a:rPr lang="en"/>
              <a:t> </a:t>
            </a:r>
            <a:endParaRPr/>
          </a:p>
          <a:p>
            <a:pPr indent="0" lvl="0" marL="0" rtl="0" algn="l">
              <a:spcBef>
                <a:spcPts val="1200"/>
              </a:spcBef>
              <a:spcAft>
                <a:spcPts val="1200"/>
              </a:spcAft>
              <a:buNone/>
            </a:pPr>
            <a:r>
              <a:rPr lang="en"/>
              <a:t>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Temperature conversions</a:t>
            </a:r>
            <a:endParaRPr/>
          </a:p>
        </p:txBody>
      </p:sp>
      <p:sp>
        <p:nvSpPr>
          <p:cNvPr id="80" name="Google Shape;80;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Write these down!!!!!   75 degrees fahrenheit.</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en"/>
              <a:t>C=5/9*(75-32)</a:t>
            </a:r>
            <a:endParaRPr/>
          </a:p>
          <a:p>
            <a:pPr indent="0" lvl="0" marL="0" rtl="0" algn="l">
              <a:spcBef>
                <a:spcPts val="1200"/>
              </a:spcBef>
              <a:spcAft>
                <a:spcPts val="0"/>
              </a:spcAft>
              <a:buNone/>
            </a:pPr>
            <a:r>
              <a:rPr lang="en"/>
              <a:t>C=23.9 Degrees C</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pic>
        <p:nvPicPr>
          <p:cNvPr id="81" name="Google Shape;81;p17"/>
          <p:cNvPicPr preferRelativeResize="0"/>
          <p:nvPr/>
        </p:nvPicPr>
        <p:blipFill>
          <a:blip r:embed="rId3">
            <a:alphaModFix/>
          </a:blip>
          <a:stretch>
            <a:fillRect/>
          </a:stretch>
        </p:blipFill>
        <p:spPr>
          <a:xfrm>
            <a:off x="3958250" y="1540813"/>
            <a:ext cx="4838700" cy="27622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Now practice. </a:t>
            </a:r>
            <a:endParaRPr/>
          </a:p>
        </p:txBody>
      </p:sp>
      <p:sp>
        <p:nvSpPr>
          <p:cNvPr id="87" name="Google Shape;87;p18"/>
          <p:cNvSpPr txBox="1"/>
          <p:nvPr>
            <p:ph idx="1" type="body"/>
          </p:nvPr>
        </p:nvSpPr>
        <p:spPr>
          <a:xfrm>
            <a:off x="311700" y="1152475"/>
            <a:ext cx="8665500" cy="3990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In 1948, Ralph Alpher and Robert Herman calculate the temperature of the Cosmic Microwave Background present in space to be 5 K. </a:t>
            </a:r>
            <a:endParaRPr/>
          </a:p>
          <a:p>
            <a:pPr indent="0" lvl="0" marL="0" rtl="0" algn="l">
              <a:spcBef>
                <a:spcPts val="1200"/>
              </a:spcBef>
              <a:spcAft>
                <a:spcPts val="0"/>
              </a:spcAft>
              <a:buNone/>
            </a:pPr>
            <a:r>
              <a:rPr lang="en"/>
              <a:t>This temperature in Celcius is:  C=5K-273=-268 </a:t>
            </a:r>
            <a:endParaRPr/>
          </a:p>
          <a:p>
            <a:pPr indent="0" lvl="0" marL="0" rtl="0" algn="l">
              <a:spcBef>
                <a:spcPts val="1200"/>
              </a:spcBef>
              <a:spcAft>
                <a:spcPts val="0"/>
              </a:spcAft>
              <a:buNone/>
            </a:pPr>
            <a:r>
              <a:rPr lang="en"/>
              <a:t>The temperature in Fa</a:t>
            </a:r>
            <a:r>
              <a:rPr lang="en"/>
              <a:t>hrenheit is:</a:t>
            </a:r>
            <a:endParaRPr/>
          </a:p>
          <a:p>
            <a:pPr indent="0" lvl="0" marL="0" rtl="0" algn="l">
              <a:spcBef>
                <a:spcPts val="1200"/>
              </a:spcBef>
              <a:spcAft>
                <a:spcPts val="0"/>
              </a:spcAft>
              <a:buNone/>
            </a:pPr>
            <a:r>
              <a:rPr lang="en"/>
              <a:t>F=9/5*(-268)+32=-450.4 Degrees F</a:t>
            </a:r>
            <a:endParaRPr/>
          </a:p>
          <a:p>
            <a:pPr indent="0" lvl="0" marL="0" rtl="0" algn="l">
              <a:spcBef>
                <a:spcPts val="1200"/>
              </a:spcBef>
              <a:spcAft>
                <a:spcPts val="0"/>
              </a:spcAft>
              <a:buNone/>
            </a:pPr>
            <a:r>
              <a:rPr lang="en"/>
              <a:t>Step 1: Identify the formula</a:t>
            </a:r>
            <a:endParaRPr/>
          </a:p>
          <a:p>
            <a:pPr indent="0" lvl="0" marL="0" rtl="0" algn="l">
              <a:spcBef>
                <a:spcPts val="1200"/>
              </a:spcBef>
              <a:spcAft>
                <a:spcPts val="0"/>
              </a:spcAft>
              <a:buNone/>
            </a:pPr>
            <a:r>
              <a:rPr lang="en"/>
              <a:t>Step 2: Identify the knowns.  </a:t>
            </a:r>
            <a:endParaRPr/>
          </a:p>
          <a:p>
            <a:pPr indent="0" lvl="0" marL="0" rtl="0" algn="l">
              <a:spcBef>
                <a:spcPts val="1200"/>
              </a:spcBef>
              <a:spcAft>
                <a:spcPts val="1200"/>
              </a:spcAft>
              <a:buNone/>
            </a:pPr>
            <a:r>
              <a:rPr lang="en"/>
              <a:t>Step 3: Solve for the unknowns:</a:t>
            </a:r>
            <a:endParaRPr/>
          </a:p>
        </p:txBody>
      </p:sp>
      <p:pic>
        <p:nvPicPr>
          <p:cNvPr id="88" name="Google Shape;88;p18"/>
          <p:cNvPicPr preferRelativeResize="0"/>
          <p:nvPr/>
        </p:nvPicPr>
        <p:blipFill>
          <a:blip r:embed="rId3">
            <a:alphaModFix/>
          </a:blip>
          <a:stretch>
            <a:fillRect/>
          </a:stretch>
        </p:blipFill>
        <p:spPr>
          <a:xfrm>
            <a:off x="5173350" y="2811000"/>
            <a:ext cx="3857725" cy="22022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Recall: Theories and Laws - what is the difference?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Scientific Theory→ how or why things happen.   They can change over time, but are generally accepted to be TRUE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THEORIES CAN NOT BECOME LAWS. Theories tell us how or why and LAWS tell us what.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Scientific Law-What is going to happen!  Always mathematically proven</a:t>
            </a:r>
            <a:endParaRPr/>
          </a:p>
        </p:txBody>
      </p:sp>
      <p:sp>
        <p:nvSpPr>
          <p:cNvPr id="94" name="Google Shape;94;p19"/>
          <p:cNvSpPr txBox="1"/>
          <p:nvPr>
            <p:ph idx="1" type="body"/>
          </p:nvPr>
        </p:nvSpPr>
        <p:spPr>
          <a:xfrm>
            <a:off x="351350" y="119212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n"/>
              <a:t>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Break it Down: Kinetic   Molecular    Theory</a:t>
            </a:r>
            <a:endParaRPr/>
          </a:p>
        </p:txBody>
      </p:sp>
      <p:sp>
        <p:nvSpPr>
          <p:cNvPr id="100" name="Google Shape;100;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a:t>Kinetic→ energy of motion</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en"/>
              <a:t>Molecular→ molecules </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en"/>
              <a:t>Theory→ how </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en"/>
              <a:t>How the energy and motion of molecules change (related to temperature)</a:t>
            </a:r>
            <a:endParaRPr/>
          </a:p>
          <a:p>
            <a:pPr indent="0" lvl="0" marL="0" rtl="0" algn="l">
              <a:spcBef>
                <a:spcPts val="120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Diffusion</a:t>
            </a:r>
            <a:endParaRPr/>
          </a:p>
        </p:txBody>
      </p:sp>
      <p:sp>
        <p:nvSpPr>
          <p:cNvPr id="106" name="Google Shape;106;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The spreading of a solute in a solution from areas of high concentration, to areas of low concentration, until it reaches equilibrium. </a:t>
            </a:r>
            <a:endParaRPr/>
          </a:p>
        </p:txBody>
      </p:sp>
      <p:pic>
        <p:nvPicPr>
          <p:cNvPr id="107" name="Google Shape;107;p21"/>
          <p:cNvPicPr preferRelativeResize="0"/>
          <p:nvPr/>
        </p:nvPicPr>
        <p:blipFill>
          <a:blip r:embed="rId3">
            <a:alphaModFix/>
          </a:blip>
          <a:stretch>
            <a:fillRect/>
          </a:stretch>
        </p:blipFill>
        <p:spPr>
          <a:xfrm>
            <a:off x="2112946" y="1976925"/>
            <a:ext cx="4711074" cy="28737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