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embeddedFontLst>
    <p:embeddedFont>
      <p:font typeface="Robo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25CA4D8-0309-4C58-B336-561D8C1B346B}">
  <a:tblStyle styleId="{525CA4D8-0309-4C58-B336-561D8C1B346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4.xml"/><Relationship Id="rId41" Type="http://schemas.openxmlformats.org/officeDocument/2006/relationships/font" Target="fonts/Roboto-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font" Target="fonts/Roboto-bold.fntdata"/><Relationship Id="rId16" Type="http://schemas.openxmlformats.org/officeDocument/2006/relationships/slide" Target="slides/slide10.xml"/><Relationship Id="rId38" Type="http://schemas.openxmlformats.org/officeDocument/2006/relationships/font" Target="fonts/Roboto-regular.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b77b545eb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b77b545eb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b77b545ebf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b77b545ebf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b77b545ebf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b77b545ebf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b77b545ebf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b77b545ebf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b77b545ebf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b77b545ebf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b77b545ebf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b77b545eb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b77b545ebf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b77b545ebf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b77b545ebf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b77b545ebf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b77b545ebf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b77b545ebf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b77b545ebf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b77b545ebf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da08518b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da08518b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b77b545ebf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b77b545eb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b77b545ebf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b77b545ebf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b77b545eb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b77b545eb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b77b545ebf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b77b545ebf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b77b545ebf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b77b545ebf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b77b545ebf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b77b545ebf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b77b545ebf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b77b545ebf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b77b545eb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b77b545eb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b77b545ebf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b77b545ebf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b77b545ebf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b77b545ebf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b797f3c22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b797f3c22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b77b545ebf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b77b545ebf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b77b545ebf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b77b545ebf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b797f3c220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b797f3c220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797f3c220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797f3c220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b797f3c220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b797f3c220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HINT: What is H2O2? What are H2O and O2?  What is catalase? Look in the graph for words that represent what they are and place them there.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b77b545e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b77b545e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b77b545ebf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b77b545eb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b77b545ebf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b77b545eb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16.xml"/><Relationship Id="rId4" Type="http://schemas.openxmlformats.org/officeDocument/2006/relationships/slide" Target="/ppt/slides/slide21.xml"/><Relationship Id="rId5" Type="http://schemas.openxmlformats.org/officeDocument/2006/relationships/slide" Target="/ppt/slides/slide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slide" Target="/ppt/slides/slide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slide" Target="/ppt/slides/slide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slide" Target="/ppt/slides/slide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439925" y="0"/>
            <a:ext cx="8520600" cy="876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sz="5200">
                <a:solidFill>
                  <a:srgbClr val="000000"/>
                </a:solidFill>
              </a:rPr>
              <a:t>Yeast Sphere Lab Day </a:t>
            </a:r>
            <a:r>
              <a:rPr lang="en" sz="5200"/>
              <a:t>3</a:t>
            </a:r>
            <a:endParaRPr sz="5200">
              <a:solidFill>
                <a:srgbClr val="000000"/>
              </a:solidFill>
            </a:endParaRPr>
          </a:p>
        </p:txBody>
      </p:sp>
      <p:sp>
        <p:nvSpPr>
          <p:cNvPr id="55" name="Google Shape;55;p13"/>
          <p:cNvSpPr txBox="1"/>
          <p:nvPr/>
        </p:nvSpPr>
        <p:spPr>
          <a:xfrm>
            <a:off x="311700" y="974550"/>
            <a:ext cx="8520600" cy="237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800">
                <a:solidFill>
                  <a:srgbClr val="595959"/>
                </a:solidFill>
              </a:rPr>
              <a:t>Objective: To practice the scientific method and understanding the rate of reaction</a:t>
            </a:r>
            <a:endParaRPr sz="2800">
              <a:solidFill>
                <a:srgbClr val="595959"/>
              </a:solidFill>
            </a:endParaRPr>
          </a:p>
          <a:p>
            <a:pPr indent="0" lvl="0" marL="0" rtl="0" algn="ctr">
              <a:spcBef>
                <a:spcPts val="0"/>
              </a:spcBef>
              <a:spcAft>
                <a:spcPts val="0"/>
              </a:spcAft>
              <a:buNone/>
            </a:pPr>
            <a:r>
              <a:t/>
            </a:r>
            <a:endParaRPr sz="2800">
              <a:solidFill>
                <a:srgbClr val="595959"/>
              </a:solidFill>
            </a:endParaRPr>
          </a:p>
          <a:p>
            <a:pPr indent="0" lvl="0" marL="0" rtl="0" algn="ctr">
              <a:spcBef>
                <a:spcPts val="0"/>
              </a:spcBef>
              <a:spcAft>
                <a:spcPts val="0"/>
              </a:spcAft>
              <a:buNone/>
            </a:pPr>
            <a:r>
              <a:t/>
            </a:r>
            <a:endParaRPr sz="2800">
              <a:solidFill>
                <a:srgbClr val="595959"/>
              </a:solidFill>
            </a:endParaRPr>
          </a:p>
        </p:txBody>
      </p:sp>
      <p:sp>
        <p:nvSpPr>
          <p:cNvPr id="56" name="Google Shape;56;p13"/>
          <p:cNvSpPr txBox="1"/>
          <p:nvPr/>
        </p:nvSpPr>
        <p:spPr>
          <a:xfrm>
            <a:off x="455675" y="4200875"/>
            <a:ext cx="8489100" cy="4287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3007475" y="3794100"/>
            <a:ext cx="3486900" cy="61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Team Members:</a:t>
            </a:r>
            <a:endParaRPr/>
          </a:p>
        </p:txBody>
      </p:sp>
      <p:sp>
        <p:nvSpPr>
          <p:cNvPr id="58" name="Google Shape;58;p13"/>
          <p:cNvSpPr txBox="1"/>
          <p:nvPr/>
        </p:nvSpPr>
        <p:spPr>
          <a:xfrm>
            <a:off x="518225" y="4629575"/>
            <a:ext cx="8364000" cy="42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All of your answers should be typed in the red boxes - if you see a red box you should type an answer!</a:t>
            </a:r>
            <a:endParaRPr>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Time for the Lab</a:t>
            </a:r>
            <a:endParaRPr/>
          </a:p>
        </p:txBody>
      </p:sp>
      <p:sp>
        <p:nvSpPr>
          <p:cNvPr id="132" name="Google Shape;132;p22"/>
          <p:cNvSpPr txBox="1"/>
          <p:nvPr>
            <p:ph idx="1" type="body"/>
          </p:nvPr>
        </p:nvSpPr>
        <p:spPr>
          <a:xfrm>
            <a:off x="311700" y="572700"/>
            <a:ext cx="8832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 through ALL instructions for your slide group.</a:t>
            </a:r>
            <a:r>
              <a:rPr b="1" lang="en"/>
              <a:t>Go to those slides</a:t>
            </a:r>
            <a:r>
              <a:rPr lang="en"/>
              <a:t>, read, then come back here to begin.</a:t>
            </a:r>
            <a:endParaRPr/>
          </a:p>
          <a:p>
            <a:pPr indent="0" lvl="0" marL="0" rtl="0" algn="l">
              <a:spcBef>
                <a:spcPts val="1600"/>
              </a:spcBef>
              <a:spcAft>
                <a:spcPts val="0"/>
              </a:spcAft>
              <a:buNone/>
            </a:pPr>
            <a:r>
              <a:rPr lang="en" u="sng">
                <a:solidFill>
                  <a:schemeClr val="hlink"/>
                </a:solidFill>
                <a:highlight>
                  <a:srgbClr val="A4C2F4"/>
                </a:highlight>
                <a:hlinkClick action="ppaction://hlinkshowjump?jump=nextslide"/>
              </a:rPr>
              <a:t>Hydrogen Peroxide Concentration: Slides 12-16 </a:t>
            </a:r>
            <a:r>
              <a:rPr lang="en">
                <a:highlight>
                  <a:srgbClr val="4A86E8"/>
                </a:highlight>
              </a:rPr>
              <a:t> </a:t>
            </a:r>
            <a:r>
              <a:rPr lang="en"/>
              <a:t>ALL ZOOM STUDENTS </a:t>
            </a:r>
            <a:br>
              <a:rPr lang="en"/>
            </a:br>
            <a:r>
              <a:rPr lang="en"/>
              <a:t>(The video is attached to this assignment-start it and and follow along starting at slide 12)</a:t>
            </a:r>
            <a:endParaRPr/>
          </a:p>
          <a:p>
            <a:pPr indent="0" lvl="0" marL="0" rtl="0" algn="l">
              <a:spcBef>
                <a:spcPts val="1600"/>
              </a:spcBef>
              <a:spcAft>
                <a:spcPts val="0"/>
              </a:spcAft>
              <a:buNone/>
            </a:pPr>
            <a:r>
              <a:rPr lang="en" u="sng">
                <a:solidFill>
                  <a:schemeClr val="hlink"/>
                </a:solidFill>
                <a:highlight>
                  <a:srgbClr val="B4A7D6"/>
                </a:highlight>
                <a:hlinkClick action="ppaction://hlinksldjump" r:id="rId3"/>
              </a:rPr>
              <a:t>Salt: Slides 17-20</a:t>
            </a:r>
            <a:endParaRPr>
              <a:highlight>
                <a:srgbClr val="B4A7D6"/>
              </a:highlight>
            </a:endParaRPr>
          </a:p>
          <a:p>
            <a:pPr indent="0" lvl="0" marL="0" rtl="0" algn="l">
              <a:spcBef>
                <a:spcPts val="1600"/>
              </a:spcBef>
              <a:spcAft>
                <a:spcPts val="0"/>
              </a:spcAft>
              <a:buNone/>
            </a:pPr>
            <a:r>
              <a:rPr lang="en" u="sng">
                <a:solidFill>
                  <a:schemeClr val="hlink"/>
                </a:solidFill>
                <a:highlight>
                  <a:srgbClr val="D5A6BD"/>
                </a:highlight>
                <a:hlinkClick action="ppaction://hlinksldjump" r:id="rId4"/>
              </a:rPr>
              <a:t>Soap: Slides 21-25</a:t>
            </a:r>
            <a:endParaRPr>
              <a:highlight>
                <a:srgbClr val="D5A6BD"/>
              </a:highlight>
            </a:endParaRPr>
          </a:p>
          <a:p>
            <a:pPr indent="0" lvl="0" marL="0" rtl="0" algn="l">
              <a:spcBef>
                <a:spcPts val="1600"/>
              </a:spcBef>
              <a:spcAft>
                <a:spcPts val="0"/>
              </a:spcAft>
              <a:buNone/>
            </a:pPr>
            <a:r>
              <a:rPr lang="en" u="sng">
                <a:solidFill>
                  <a:schemeClr val="hlink"/>
                </a:solidFill>
                <a:highlight>
                  <a:srgbClr val="93C47D"/>
                </a:highlight>
                <a:hlinkClick action="ppaction://hlinksldjump" r:id="rId5"/>
              </a:rPr>
              <a:t>Temperature: Slide 26-31</a:t>
            </a:r>
            <a:endParaRPr>
              <a:highlight>
                <a:srgbClr val="93C47D"/>
              </a:highlight>
            </a:endParaRPr>
          </a:p>
          <a:p>
            <a:pPr indent="0" lvl="0" marL="0" rtl="0" algn="l">
              <a:spcBef>
                <a:spcPts val="1600"/>
              </a:spcBef>
              <a:spcAft>
                <a:spcPts val="0"/>
              </a:spcAft>
              <a:buNone/>
            </a:pPr>
            <a:r>
              <a:rPr b="1" lang="en"/>
              <a:t>All trials for each condition will be completed in one test tube today. </a:t>
            </a:r>
            <a:endParaRPr b="1"/>
          </a:p>
          <a:p>
            <a:pPr indent="0" lvl="0" marL="0" rtl="0" algn="l">
              <a:spcBef>
                <a:spcPts val="1600"/>
              </a:spcBef>
              <a:spcAft>
                <a:spcPts val="1600"/>
              </a:spcAft>
              <a:buNone/>
            </a:pPr>
            <a:r>
              <a:rPr b="1" lang="en"/>
              <a:t>Once you have read YOUR slides, put on safety gear and follow your steps. </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36" name="Shape 136"/>
        <p:cNvGrpSpPr/>
        <p:nvPr/>
      </p:nvGrpSpPr>
      <p:grpSpPr>
        <a:xfrm>
          <a:off x="0" y="0"/>
          <a:ext cx="0" cy="0"/>
          <a:chOff x="0" y="0"/>
          <a:chExt cx="0" cy="0"/>
        </a:xfrm>
      </p:grpSpPr>
      <p:sp>
        <p:nvSpPr>
          <p:cNvPr id="137" name="Google Shape;137;p23"/>
          <p:cNvSpPr txBox="1"/>
          <p:nvPr>
            <p:ph type="title"/>
          </p:nvPr>
        </p:nvSpPr>
        <p:spPr>
          <a:xfrm>
            <a:off x="-62125" y="104250"/>
            <a:ext cx="8894400" cy="9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Hydrogen Peroxide Concentration Step 1: </a:t>
            </a:r>
            <a:endParaRPr/>
          </a:p>
          <a:p>
            <a:pPr indent="0" lvl="0" marL="0" rtl="0" algn="l">
              <a:spcBef>
                <a:spcPts val="0"/>
              </a:spcBef>
              <a:spcAft>
                <a:spcPts val="0"/>
              </a:spcAft>
              <a:buNone/>
            </a:pPr>
            <a:r>
              <a:rPr lang="en"/>
              <a:t>Prepare materials</a:t>
            </a:r>
            <a:endParaRPr/>
          </a:p>
        </p:txBody>
      </p:sp>
      <p:sp>
        <p:nvSpPr>
          <p:cNvPr id="138" name="Google Shape;138;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Obtain the following</a:t>
            </a:r>
            <a:endParaRPr/>
          </a:p>
          <a:p>
            <a:pPr indent="0" lvl="0" marL="0" rtl="0" algn="l">
              <a:spcBef>
                <a:spcPts val="1600"/>
              </a:spcBef>
              <a:spcAft>
                <a:spcPts val="0"/>
              </a:spcAft>
              <a:buNone/>
            </a:pPr>
            <a:r>
              <a:rPr lang="en"/>
              <a:t>-Test tube rack </a:t>
            </a:r>
            <a:endParaRPr/>
          </a:p>
          <a:p>
            <a:pPr indent="0" lvl="0" marL="0" rtl="0" algn="l">
              <a:spcBef>
                <a:spcPts val="1600"/>
              </a:spcBef>
              <a:spcAft>
                <a:spcPts val="0"/>
              </a:spcAft>
              <a:buNone/>
            </a:pPr>
            <a:r>
              <a:rPr lang="en"/>
              <a:t>- 3 test tubes</a:t>
            </a:r>
            <a:endParaRPr/>
          </a:p>
          <a:p>
            <a:pPr indent="0" lvl="0" marL="0" rtl="0" algn="l">
              <a:spcBef>
                <a:spcPts val="1600"/>
              </a:spcBef>
              <a:spcAft>
                <a:spcPts val="0"/>
              </a:spcAft>
              <a:buNone/>
            </a:pPr>
            <a:r>
              <a:rPr lang="en"/>
              <a:t>-yeast spheres</a:t>
            </a:r>
            <a:endParaRPr/>
          </a:p>
          <a:p>
            <a:pPr indent="0" lvl="0" marL="0" rtl="0" algn="l">
              <a:spcBef>
                <a:spcPts val="1600"/>
              </a:spcBef>
              <a:spcAft>
                <a:spcPts val="1600"/>
              </a:spcAft>
              <a:buNone/>
            </a:pPr>
            <a:r>
              <a:rPr lang="en"/>
              <a:t>-inoculating loop.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42" name="Shape 142"/>
        <p:cNvGrpSpPr/>
        <p:nvPr/>
      </p:nvGrpSpPr>
      <p:grpSpPr>
        <a:xfrm>
          <a:off x="0" y="0"/>
          <a:ext cx="0" cy="0"/>
          <a:chOff x="0" y="0"/>
          <a:chExt cx="0" cy="0"/>
        </a:xfrm>
      </p:grpSpPr>
      <p:sp>
        <p:nvSpPr>
          <p:cNvPr id="143" name="Google Shape;143;p24"/>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Hydrogen Peroxide Concentration Step 2: </a:t>
            </a:r>
            <a:endParaRPr/>
          </a:p>
          <a:p>
            <a:pPr indent="0" lvl="0" marL="0" rtl="0" algn="l">
              <a:spcBef>
                <a:spcPts val="0"/>
              </a:spcBef>
              <a:spcAft>
                <a:spcPts val="0"/>
              </a:spcAft>
              <a:buNone/>
            </a:pPr>
            <a:r>
              <a:rPr lang="en"/>
              <a:t>Prepare Hydrogen Peroxide. </a:t>
            </a:r>
            <a:endParaRPr/>
          </a:p>
        </p:txBody>
      </p:sp>
      <p:sp>
        <p:nvSpPr>
          <p:cNvPr id="144" name="Google Shape;144;p24"/>
          <p:cNvSpPr txBox="1"/>
          <p:nvPr>
            <p:ph idx="1" type="body"/>
          </p:nvPr>
        </p:nvSpPr>
        <p:spPr>
          <a:xfrm>
            <a:off x="311700" y="1488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will be done for you, but using concentrated Hydrogen Peroxide, 3 dilutions will be made:</a:t>
            </a:r>
            <a:endParaRPr/>
          </a:p>
          <a:p>
            <a:pPr indent="0" lvl="0" marL="0" rtl="0" algn="l">
              <a:spcBef>
                <a:spcPts val="1600"/>
              </a:spcBef>
              <a:spcAft>
                <a:spcPts val="0"/>
              </a:spcAft>
              <a:buNone/>
            </a:pPr>
            <a:r>
              <a:rPr lang="en"/>
              <a:t>0.3% (Standard)</a:t>
            </a:r>
            <a:endParaRPr/>
          </a:p>
          <a:p>
            <a:pPr indent="0" lvl="0" marL="0" rtl="0" algn="l">
              <a:spcBef>
                <a:spcPts val="1600"/>
              </a:spcBef>
              <a:spcAft>
                <a:spcPts val="0"/>
              </a:spcAft>
              <a:buNone/>
            </a:pPr>
            <a:r>
              <a:rPr lang="en"/>
              <a:t>1%</a:t>
            </a:r>
            <a:endParaRPr/>
          </a:p>
          <a:p>
            <a:pPr indent="0" lvl="0" marL="0" rtl="0" algn="l">
              <a:spcBef>
                <a:spcPts val="1600"/>
              </a:spcBef>
              <a:spcAft>
                <a:spcPts val="0"/>
              </a:spcAft>
              <a:buNone/>
            </a:pPr>
            <a:r>
              <a:rPr lang="en"/>
              <a:t>3%</a:t>
            </a:r>
            <a:endParaRPr/>
          </a:p>
          <a:p>
            <a:pPr indent="0" lvl="0" marL="0" rtl="0" algn="l">
              <a:spcBef>
                <a:spcPts val="1600"/>
              </a:spcBef>
              <a:spcAft>
                <a:spcPts val="1600"/>
              </a:spcAft>
              <a:buNone/>
            </a:pPr>
            <a:r>
              <a:rPr lang="en"/>
              <a:t>Obtain a graduated cylinder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48" name="Shape 148"/>
        <p:cNvGrpSpPr/>
        <p:nvPr/>
      </p:nvGrpSpPr>
      <p:grpSpPr>
        <a:xfrm>
          <a:off x="0" y="0"/>
          <a:ext cx="0" cy="0"/>
          <a:chOff x="0" y="0"/>
          <a:chExt cx="0" cy="0"/>
        </a:xfrm>
      </p:grpSpPr>
      <p:sp>
        <p:nvSpPr>
          <p:cNvPr id="149" name="Google Shape;149;p25"/>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Hydrogen Peroxide Concentration Step 3: </a:t>
            </a:r>
            <a:endParaRPr/>
          </a:p>
          <a:p>
            <a:pPr indent="0" lvl="0" marL="0" rtl="0" algn="l">
              <a:spcBef>
                <a:spcPts val="0"/>
              </a:spcBef>
              <a:spcAft>
                <a:spcPts val="0"/>
              </a:spcAft>
              <a:buNone/>
            </a:pPr>
            <a:r>
              <a:rPr lang="en"/>
              <a:t>Prepare Hydrogen Peroxide. </a:t>
            </a:r>
            <a:endParaRPr/>
          </a:p>
        </p:txBody>
      </p:sp>
      <p:sp>
        <p:nvSpPr>
          <p:cNvPr id="150" name="Google Shape;150;p25"/>
          <p:cNvSpPr txBox="1"/>
          <p:nvPr>
            <p:ph idx="1" type="body"/>
          </p:nvPr>
        </p:nvSpPr>
        <p:spPr>
          <a:xfrm>
            <a:off x="311700" y="1488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 the first test tube with 30mL .3% Hydrogen Peroxide by pouring it into the graduated cylinder and then into the first test tube. </a:t>
            </a:r>
            <a:endParaRPr/>
          </a:p>
          <a:p>
            <a:pPr indent="0" lvl="0" marL="0" rtl="0" algn="l">
              <a:spcBef>
                <a:spcPts val="1600"/>
              </a:spcBef>
              <a:spcAft>
                <a:spcPts val="0"/>
              </a:spcAft>
              <a:buNone/>
            </a:pPr>
            <a:r>
              <a:rPr lang="en"/>
              <a:t>Fill the second test tube with 30mL 1% Hydrogen Peroxide.</a:t>
            </a:r>
            <a:endParaRPr/>
          </a:p>
          <a:p>
            <a:pPr indent="0" lvl="0" marL="0" rtl="0" algn="l">
              <a:spcBef>
                <a:spcPts val="1600"/>
              </a:spcBef>
              <a:spcAft>
                <a:spcPts val="0"/>
              </a:spcAft>
              <a:buNone/>
            </a:pPr>
            <a:r>
              <a:rPr lang="en"/>
              <a:t>Fill the third test tube with 3% Hydrogen Peroxide.</a:t>
            </a:r>
            <a:endParaRPr/>
          </a:p>
          <a:p>
            <a:pPr indent="0" lvl="0" marL="0" rtl="0" algn="l">
              <a:spcBef>
                <a:spcPts val="1600"/>
              </a:spcBef>
              <a:spcAft>
                <a:spcPts val="1600"/>
              </a:spcAft>
              <a:buNone/>
            </a:pPr>
            <a:r>
              <a:rPr b="1" lang="en"/>
              <a:t>Make sure you know which is which! Label them with paper or however you need to in order to know. </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54" name="Shape 154"/>
        <p:cNvGrpSpPr/>
        <p:nvPr/>
      </p:nvGrpSpPr>
      <p:grpSpPr>
        <a:xfrm>
          <a:off x="0" y="0"/>
          <a:ext cx="0" cy="0"/>
          <a:chOff x="0" y="0"/>
          <a:chExt cx="0" cy="0"/>
        </a:xfrm>
      </p:grpSpPr>
      <p:sp>
        <p:nvSpPr>
          <p:cNvPr id="155" name="Google Shape;155;p26"/>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Hydrogen Peroxide Concentration Step 4: </a:t>
            </a:r>
            <a:endParaRPr/>
          </a:p>
          <a:p>
            <a:pPr indent="0" lvl="0" marL="0" rtl="0" algn="l">
              <a:spcBef>
                <a:spcPts val="0"/>
              </a:spcBef>
              <a:spcAft>
                <a:spcPts val="0"/>
              </a:spcAft>
              <a:buNone/>
            </a:pPr>
            <a:r>
              <a:rPr lang="en"/>
              <a:t>Conduct Experiment </a:t>
            </a:r>
            <a:endParaRPr/>
          </a:p>
        </p:txBody>
      </p:sp>
      <p:sp>
        <p:nvSpPr>
          <p:cNvPr id="156" name="Google Shape;156;p26"/>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will record rise time in seconds from the time the yeast sphere touches the surface of the hydrogen peroxide to the time it raises to the top. </a:t>
            </a:r>
            <a:endParaRPr/>
          </a:p>
          <a:p>
            <a:pPr indent="0" lvl="0" marL="0" rtl="0" algn="l">
              <a:spcBef>
                <a:spcPts val="1600"/>
              </a:spcBef>
              <a:spcAft>
                <a:spcPts val="0"/>
              </a:spcAft>
              <a:buNone/>
            </a:pPr>
            <a:r>
              <a:rPr b="1" lang="en"/>
              <a:t>Make sure your yeast sphere sinks at least a little.  </a:t>
            </a:r>
            <a:endParaRPr b="1"/>
          </a:p>
          <a:p>
            <a:pPr indent="0" lvl="0" marL="0" rtl="0" algn="l">
              <a:spcBef>
                <a:spcPts val="1600"/>
              </a:spcBef>
              <a:spcAft>
                <a:spcPts val="0"/>
              </a:spcAft>
              <a:buNone/>
            </a:pPr>
            <a:r>
              <a:rPr lang="en"/>
              <a:t>There will be four trials of each.  Each trial will be in the SAME test tube. You can leave the “used” yeast sphere there. </a:t>
            </a:r>
            <a:endParaRPr/>
          </a:p>
          <a:p>
            <a:pPr indent="0" lvl="0" marL="0" rtl="0" algn="l">
              <a:spcBef>
                <a:spcPts val="1600"/>
              </a:spcBef>
              <a:spcAft>
                <a:spcPts val="0"/>
              </a:spcAft>
              <a:buNone/>
            </a:pPr>
            <a:r>
              <a:rPr lang="en"/>
              <a:t>Record your data on the next slide.  When you are done go to </a:t>
            </a:r>
            <a:r>
              <a:rPr b="1" lang="en"/>
              <a:t>Slide 30</a:t>
            </a:r>
            <a:endParaRPr b="1"/>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60" name="Shape 160"/>
        <p:cNvGrpSpPr/>
        <p:nvPr/>
      </p:nvGrpSpPr>
      <p:grpSpPr>
        <a:xfrm>
          <a:off x="0" y="0"/>
          <a:ext cx="0" cy="0"/>
          <a:chOff x="0" y="0"/>
          <a:chExt cx="0" cy="0"/>
        </a:xfrm>
      </p:grpSpPr>
      <p:sp>
        <p:nvSpPr>
          <p:cNvPr id="161" name="Google Shape;161;p27"/>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Hydrogen Peroxide Concentration Step 5: </a:t>
            </a:r>
            <a:endParaRPr/>
          </a:p>
          <a:p>
            <a:pPr indent="0" lvl="0" marL="0" rtl="0" algn="l">
              <a:spcBef>
                <a:spcPts val="0"/>
              </a:spcBef>
              <a:spcAft>
                <a:spcPts val="0"/>
              </a:spcAft>
              <a:buNone/>
            </a:pPr>
            <a:r>
              <a:rPr lang="en"/>
              <a:t>Record Data</a:t>
            </a:r>
            <a:endParaRPr/>
          </a:p>
        </p:txBody>
      </p:sp>
      <p:sp>
        <p:nvSpPr>
          <p:cNvPr id="162" name="Google Shape;162;p27"/>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p>
          <a:p>
            <a:pPr indent="0" lvl="0" marL="0" rtl="0" algn="ctr">
              <a:spcBef>
                <a:spcPts val="1600"/>
              </a:spcBef>
              <a:spcAft>
                <a:spcPts val="1600"/>
              </a:spcAft>
              <a:buNone/>
            </a:pPr>
            <a:r>
              <a:rPr lang="en"/>
              <a:t>Rise time in Seconds</a:t>
            </a:r>
            <a:endParaRPr/>
          </a:p>
        </p:txBody>
      </p:sp>
      <p:graphicFrame>
        <p:nvGraphicFramePr>
          <p:cNvPr id="163" name="Google Shape;163;p27"/>
          <p:cNvGraphicFramePr/>
          <p:nvPr/>
        </p:nvGraphicFramePr>
        <p:xfrm>
          <a:off x="1218925" y="1874100"/>
          <a:ext cx="3000000" cy="3000000"/>
        </p:xfrm>
        <a:graphic>
          <a:graphicData uri="http://schemas.openxmlformats.org/drawingml/2006/table">
            <a:tbl>
              <a:tblPr>
                <a:noFill/>
                <a:tableStyleId>{525CA4D8-0309-4C58-B336-561D8C1B346B}</a:tableStyleId>
              </a:tblPr>
              <a:tblGrid>
                <a:gridCol w="1809750"/>
                <a:gridCol w="1809750"/>
                <a:gridCol w="1809750"/>
                <a:gridCol w="1809750"/>
              </a:tblGrid>
              <a:tr h="381000">
                <a:tc>
                  <a:txBody>
                    <a:bodyPr/>
                    <a:lstStyle/>
                    <a:p>
                      <a:pPr indent="0" lvl="0" marL="0" rtl="0" algn="l">
                        <a:spcBef>
                          <a:spcPts val="0"/>
                        </a:spcBef>
                        <a:spcAft>
                          <a:spcPts val="0"/>
                        </a:spcAft>
                        <a:buNone/>
                      </a:pPr>
                      <a:r>
                        <a:rPr lang="en"/>
                        <a:t>H2O2 Concentration</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0.3%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r h="381000">
                <a:tc>
                  <a:txBody>
                    <a:bodyPr/>
                    <a:lstStyle/>
                    <a:p>
                      <a:pPr indent="0" lvl="0" marL="0" rtl="0" algn="l">
                        <a:spcBef>
                          <a:spcPts val="0"/>
                        </a:spcBef>
                        <a:spcAft>
                          <a:spcPts val="0"/>
                        </a:spcAft>
                        <a:buNone/>
                      </a:pPr>
                      <a:r>
                        <a:rPr lang="en"/>
                        <a:t>Trial 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Average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167" name="Shape 167"/>
        <p:cNvGrpSpPr/>
        <p:nvPr/>
      </p:nvGrpSpPr>
      <p:grpSpPr>
        <a:xfrm>
          <a:off x="0" y="0"/>
          <a:ext cx="0" cy="0"/>
          <a:chOff x="0" y="0"/>
          <a:chExt cx="0" cy="0"/>
        </a:xfrm>
      </p:grpSpPr>
      <p:sp>
        <p:nvSpPr>
          <p:cNvPr id="168" name="Google Shape;168;p28"/>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Salt</a:t>
            </a:r>
            <a:r>
              <a:rPr lang="en"/>
              <a:t> Step 2: </a:t>
            </a:r>
            <a:endParaRPr/>
          </a:p>
          <a:p>
            <a:pPr indent="0" lvl="0" marL="0" rtl="0" algn="l">
              <a:spcBef>
                <a:spcPts val="0"/>
              </a:spcBef>
              <a:spcAft>
                <a:spcPts val="0"/>
              </a:spcAft>
              <a:buNone/>
            </a:pPr>
            <a:r>
              <a:rPr lang="en"/>
              <a:t>Measure salt</a:t>
            </a:r>
            <a:endParaRPr/>
          </a:p>
        </p:txBody>
      </p:sp>
      <p:sp>
        <p:nvSpPr>
          <p:cNvPr id="169" name="Google Shape;169;p28"/>
          <p:cNvSpPr txBox="1"/>
          <p:nvPr>
            <p:ph idx="1" type="body"/>
          </p:nvPr>
        </p:nvSpPr>
        <p:spPr>
          <a:xfrm>
            <a:off x="311700" y="1488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Obtain two small trays and a beaker of salt (sodium chloride). </a:t>
            </a:r>
            <a:endParaRPr/>
          </a:p>
          <a:p>
            <a:pPr indent="0" lvl="0" marL="0" rtl="0" algn="l">
              <a:spcBef>
                <a:spcPts val="1600"/>
              </a:spcBef>
              <a:spcAft>
                <a:spcPts val="0"/>
              </a:spcAft>
              <a:buNone/>
            </a:pPr>
            <a:r>
              <a:rPr lang="en"/>
              <a:t>Measure one tray with .5 grams of salt using a scale.</a:t>
            </a:r>
            <a:endParaRPr/>
          </a:p>
          <a:p>
            <a:pPr indent="0" lvl="0" marL="0" rtl="0" algn="l">
              <a:spcBef>
                <a:spcPts val="1600"/>
              </a:spcBef>
              <a:spcAft>
                <a:spcPts val="0"/>
              </a:spcAft>
              <a:buNone/>
            </a:pPr>
            <a:r>
              <a:rPr lang="en"/>
              <a:t>To do this, place the empty tray on the scale (make sure it is on first!)</a:t>
            </a:r>
            <a:endParaRPr/>
          </a:p>
          <a:p>
            <a:pPr indent="0" lvl="0" marL="0" rtl="0" algn="l">
              <a:spcBef>
                <a:spcPts val="1600"/>
              </a:spcBef>
              <a:spcAft>
                <a:spcPts val="0"/>
              </a:spcAft>
              <a:buNone/>
            </a:pPr>
            <a:r>
              <a:rPr lang="en"/>
              <a:t>Press zero, then measure .5 grams. </a:t>
            </a:r>
            <a:endParaRPr/>
          </a:p>
          <a:p>
            <a:pPr indent="0" lvl="0" marL="0" rtl="0" algn="l">
              <a:spcBef>
                <a:spcPts val="1600"/>
              </a:spcBef>
              <a:spcAft>
                <a:spcPts val="0"/>
              </a:spcAft>
              <a:buNone/>
            </a:pPr>
            <a:r>
              <a:rPr lang="en"/>
              <a:t>Place it on a piece of paper with the label “.5 grams”.</a:t>
            </a:r>
            <a:endParaRPr/>
          </a:p>
          <a:p>
            <a:pPr indent="0" lvl="0" marL="0" rtl="0" algn="l">
              <a:spcBef>
                <a:spcPts val="1600"/>
              </a:spcBef>
              <a:spcAft>
                <a:spcPts val="1600"/>
              </a:spcAft>
              <a:buNone/>
            </a:pPr>
            <a:r>
              <a:rPr lang="en"/>
              <a:t>Repeat this process to measure 1 gram of salt.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173" name="Shape 173"/>
        <p:cNvGrpSpPr/>
        <p:nvPr/>
      </p:nvGrpSpPr>
      <p:grpSpPr>
        <a:xfrm>
          <a:off x="0" y="0"/>
          <a:ext cx="0" cy="0"/>
          <a:chOff x="0" y="0"/>
          <a:chExt cx="0" cy="0"/>
        </a:xfrm>
      </p:grpSpPr>
      <p:sp>
        <p:nvSpPr>
          <p:cNvPr id="174" name="Google Shape;174;p29"/>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Salt</a:t>
            </a:r>
            <a:r>
              <a:rPr lang="en"/>
              <a:t> Step 3: </a:t>
            </a:r>
            <a:endParaRPr/>
          </a:p>
          <a:p>
            <a:pPr indent="0" lvl="0" marL="0" rtl="0" algn="l">
              <a:spcBef>
                <a:spcPts val="0"/>
              </a:spcBef>
              <a:spcAft>
                <a:spcPts val="0"/>
              </a:spcAft>
              <a:buNone/>
            </a:pPr>
            <a:r>
              <a:rPr lang="en"/>
              <a:t>Prepare Hydrogen Peroxide. </a:t>
            </a:r>
            <a:endParaRPr/>
          </a:p>
        </p:txBody>
      </p:sp>
      <p:sp>
        <p:nvSpPr>
          <p:cNvPr id="175" name="Google Shape;175;p29"/>
          <p:cNvSpPr txBox="1"/>
          <p:nvPr>
            <p:ph idx="1" type="body"/>
          </p:nvPr>
        </p:nvSpPr>
        <p:spPr>
          <a:xfrm>
            <a:off x="311700" y="1488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 all three test tubes</a:t>
            </a:r>
            <a:r>
              <a:rPr lang="en"/>
              <a:t> with 30mL .3% Hydrogen Peroxide by pouring it from your beaker into the graduated cylinder and then into the test tube. </a:t>
            </a:r>
            <a:endParaRPr/>
          </a:p>
          <a:p>
            <a:pPr indent="0" lvl="0" marL="0" rtl="0" algn="l">
              <a:spcBef>
                <a:spcPts val="1600"/>
              </a:spcBef>
              <a:spcAft>
                <a:spcPts val="0"/>
              </a:spcAft>
              <a:buNone/>
            </a:pPr>
            <a:r>
              <a:rPr lang="en"/>
              <a:t>Obtain a metal spatula and CAREFULLY pour your .5g salt into the second test tube. Use the spatula to stir. </a:t>
            </a:r>
            <a:endParaRPr/>
          </a:p>
          <a:p>
            <a:pPr indent="0" lvl="0" marL="0" rtl="0" algn="l">
              <a:spcBef>
                <a:spcPts val="1600"/>
              </a:spcBef>
              <a:spcAft>
                <a:spcPts val="0"/>
              </a:spcAft>
              <a:buNone/>
            </a:pPr>
            <a:r>
              <a:rPr lang="en"/>
              <a:t>Carefully pour the the 1g salt into the third test tube. Use the spatula to stir. </a:t>
            </a:r>
            <a:endParaRPr/>
          </a:p>
          <a:p>
            <a:pPr indent="0" lvl="0" marL="0" rtl="0" algn="l">
              <a:spcBef>
                <a:spcPts val="1600"/>
              </a:spcBef>
              <a:spcAft>
                <a:spcPts val="1600"/>
              </a:spcAft>
              <a:buNone/>
            </a:pPr>
            <a:r>
              <a:rPr b="1" lang="en"/>
              <a:t>Make sure you know which is which! Label them with paper or however you need to in order to know. </a:t>
            </a:r>
            <a:endParaRPr b="1"/>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179" name="Shape 179"/>
        <p:cNvGrpSpPr/>
        <p:nvPr/>
      </p:nvGrpSpPr>
      <p:grpSpPr>
        <a:xfrm>
          <a:off x="0" y="0"/>
          <a:ext cx="0" cy="0"/>
          <a:chOff x="0" y="0"/>
          <a:chExt cx="0" cy="0"/>
        </a:xfrm>
      </p:grpSpPr>
      <p:sp>
        <p:nvSpPr>
          <p:cNvPr id="180" name="Google Shape;180;p30"/>
          <p:cNvSpPr txBox="1"/>
          <p:nvPr>
            <p:ph type="title"/>
          </p:nvPr>
        </p:nvSpPr>
        <p:spPr>
          <a:xfrm>
            <a:off x="-62125" y="104250"/>
            <a:ext cx="8894400" cy="9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Salt</a:t>
            </a:r>
            <a:r>
              <a:rPr lang="en"/>
              <a:t> Step 1: </a:t>
            </a:r>
            <a:endParaRPr/>
          </a:p>
          <a:p>
            <a:pPr indent="0" lvl="0" marL="0" rtl="0" algn="l">
              <a:spcBef>
                <a:spcPts val="0"/>
              </a:spcBef>
              <a:spcAft>
                <a:spcPts val="0"/>
              </a:spcAft>
              <a:buNone/>
            </a:pPr>
            <a:r>
              <a:rPr lang="en"/>
              <a:t>Prepare materials</a:t>
            </a:r>
            <a:endParaRPr/>
          </a:p>
        </p:txBody>
      </p:sp>
      <p:sp>
        <p:nvSpPr>
          <p:cNvPr id="181" name="Google Shape;181;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Obtain the following</a:t>
            </a:r>
            <a:endParaRPr/>
          </a:p>
          <a:p>
            <a:pPr indent="0" lvl="0" marL="0" rtl="0" algn="l">
              <a:spcBef>
                <a:spcPts val="1600"/>
              </a:spcBef>
              <a:spcAft>
                <a:spcPts val="0"/>
              </a:spcAft>
              <a:buNone/>
            </a:pPr>
            <a:r>
              <a:rPr lang="en"/>
              <a:t>-Test tube rack </a:t>
            </a:r>
            <a:endParaRPr/>
          </a:p>
          <a:p>
            <a:pPr indent="0" lvl="0" marL="0" rtl="0" algn="l">
              <a:spcBef>
                <a:spcPts val="1600"/>
              </a:spcBef>
              <a:spcAft>
                <a:spcPts val="0"/>
              </a:spcAft>
              <a:buNone/>
            </a:pPr>
            <a:r>
              <a:rPr lang="en"/>
              <a:t>- 3 test tubes</a:t>
            </a:r>
            <a:endParaRPr/>
          </a:p>
          <a:p>
            <a:pPr indent="0" lvl="0" marL="0" rtl="0" algn="l">
              <a:spcBef>
                <a:spcPts val="1600"/>
              </a:spcBef>
              <a:spcAft>
                <a:spcPts val="0"/>
              </a:spcAft>
              <a:buNone/>
            </a:pPr>
            <a:r>
              <a:rPr lang="en"/>
              <a:t>-yeast spheres</a:t>
            </a:r>
            <a:endParaRPr/>
          </a:p>
          <a:p>
            <a:pPr indent="0" lvl="0" marL="0" rtl="0" algn="l">
              <a:spcBef>
                <a:spcPts val="1600"/>
              </a:spcBef>
              <a:spcAft>
                <a:spcPts val="0"/>
              </a:spcAft>
              <a:buNone/>
            </a:pPr>
            <a:r>
              <a:rPr lang="en"/>
              <a:t>-beaker of hydrogen peroxide</a:t>
            </a:r>
            <a:endParaRPr/>
          </a:p>
          <a:p>
            <a:pPr indent="0" lvl="0" marL="0" rtl="0" algn="l">
              <a:spcBef>
                <a:spcPts val="1600"/>
              </a:spcBef>
              <a:spcAft>
                <a:spcPts val="0"/>
              </a:spcAft>
              <a:buNone/>
            </a:pPr>
            <a:r>
              <a:rPr lang="en"/>
              <a:t>-graduated cylinder</a:t>
            </a:r>
            <a:endParaRPr/>
          </a:p>
          <a:p>
            <a:pPr indent="0" lvl="0" marL="0" rtl="0" algn="l">
              <a:spcBef>
                <a:spcPts val="1600"/>
              </a:spcBef>
              <a:spcAft>
                <a:spcPts val="1600"/>
              </a:spcAft>
              <a:buNone/>
            </a:pPr>
            <a:r>
              <a:rPr lang="en"/>
              <a:t>-inoculating loop.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185" name="Shape 185"/>
        <p:cNvGrpSpPr/>
        <p:nvPr/>
      </p:nvGrpSpPr>
      <p:grpSpPr>
        <a:xfrm>
          <a:off x="0" y="0"/>
          <a:ext cx="0" cy="0"/>
          <a:chOff x="0" y="0"/>
          <a:chExt cx="0" cy="0"/>
        </a:xfrm>
      </p:grpSpPr>
      <p:sp>
        <p:nvSpPr>
          <p:cNvPr id="186" name="Google Shape;186;p31"/>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Salt</a:t>
            </a:r>
            <a:r>
              <a:rPr lang="en"/>
              <a:t> Step 4: </a:t>
            </a:r>
            <a:endParaRPr/>
          </a:p>
          <a:p>
            <a:pPr indent="0" lvl="0" marL="0" rtl="0" algn="l">
              <a:spcBef>
                <a:spcPts val="0"/>
              </a:spcBef>
              <a:spcAft>
                <a:spcPts val="0"/>
              </a:spcAft>
              <a:buNone/>
            </a:pPr>
            <a:r>
              <a:rPr lang="en"/>
              <a:t>Conduct Experiment </a:t>
            </a:r>
            <a:endParaRPr/>
          </a:p>
        </p:txBody>
      </p:sp>
      <p:sp>
        <p:nvSpPr>
          <p:cNvPr id="187" name="Google Shape;187;p31"/>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will record rise time in seconds from the time the yeast sphere touches the surface of the hydrogen peroxide to the time it raises to the top. </a:t>
            </a:r>
            <a:endParaRPr/>
          </a:p>
          <a:p>
            <a:pPr indent="0" lvl="0" marL="0" rtl="0" algn="l">
              <a:spcBef>
                <a:spcPts val="1600"/>
              </a:spcBef>
              <a:spcAft>
                <a:spcPts val="0"/>
              </a:spcAft>
              <a:buNone/>
            </a:pPr>
            <a:r>
              <a:rPr b="1" lang="en"/>
              <a:t>Make sure your yeast sphere sinks at least a little.  </a:t>
            </a:r>
            <a:endParaRPr b="1"/>
          </a:p>
          <a:p>
            <a:pPr indent="0" lvl="0" marL="0" rtl="0" algn="l">
              <a:spcBef>
                <a:spcPts val="1600"/>
              </a:spcBef>
              <a:spcAft>
                <a:spcPts val="0"/>
              </a:spcAft>
              <a:buNone/>
            </a:pPr>
            <a:r>
              <a:rPr lang="en"/>
              <a:t>There will be four trials of each.  Each trial will be in the SAME test tube. You can leave the “used” yeast sphere there. </a:t>
            </a:r>
            <a:endParaRPr/>
          </a:p>
          <a:p>
            <a:pPr indent="0" lvl="0" marL="0" rtl="0" algn="l">
              <a:spcBef>
                <a:spcPts val="1600"/>
              </a:spcBef>
              <a:spcAft>
                <a:spcPts val="0"/>
              </a:spcAft>
              <a:buNone/>
            </a:pPr>
            <a:r>
              <a:rPr lang="en"/>
              <a:t>Record your data on the next slide.  When you are done go to </a:t>
            </a:r>
            <a:r>
              <a:rPr b="1" lang="en"/>
              <a:t>Slide 30</a:t>
            </a:r>
            <a:endParaRPr b="1"/>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Background Information</a:t>
            </a:r>
            <a:endParaRPr/>
          </a:p>
        </p:txBody>
      </p:sp>
      <p:sp>
        <p:nvSpPr>
          <p:cNvPr id="64" name="Google Shape;64;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Enzymes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191" name="Shape 191"/>
        <p:cNvGrpSpPr/>
        <p:nvPr/>
      </p:nvGrpSpPr>
      <p:grpSpPr>
        <a:xfrm>
          <a:off x="0" y="0"/>
          <a:ext cx="0" cy="0"/>
          <a:chOff x="0" y="0"/>
          <a:chExt cx="0" cy="0"/>
        </a:xfrm>
      </p:grpSpPr>
      <p:sp>
        <p:nvSpPr>
          <p:cNvPr id="192" name="Google Shape;192;p32"/>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Salt</a:t>
            </a:r>
            <a:r>
              <a:rPr lang="en"/>
              <a:t> Step 5: </a:t>
            </a:r>
            <a:endParaRPr/>
          </a:p>
          <a:p>
            <a:pPr indent="0" lvl="0" marL="0" rtl="0" algn="l">
              <a:spcBef>
                <a:spcPts val="0"/>
              </a:spcBef>
              <a:spcAft>
                <a:spcPts val="0"/>
              </a:spcAft>
              <a:buNone/>
            </a:pPr>
            <a:r>
              <a:rPr lang="en"/>
              <a:t>Record Data </a:t>
            </a:r>
            <a:endParaRPr/>
          </a:p>
        </p:txBody>
      </p:sp>
      <p:sp>
        <p:nvSpPr>
          <p:cNvPr id="193" name="Google Shape;193;p32"/>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p>
          <a:p>
            <a:pPr indent="0" lvl="0" marL="0" rtl="0" algn="ctr">
              <a:spcBef>
                <a:spcPts val="1600"/>
              </a:spcBef>
              <a:spcAft>
                <a:spcPts val="1600"/>
              </a:spcAft>
              <a:buNone/>
            </a:pPr>
            <a:r>
              <a:rPr lang="en"/>
              <a:t>Rise time in Seconds</a:t>
            </a:r>
            <a:endParaRPr/>
          </a:p>
        </p:txBody>
      </p:sp>
      <p:graphicFrame>
        <p:nvGraphicFramePr>
          <p:cNvPr id="194" name="Google Shape;194;p32"/>
          <p:cNvGraphicFramePr/>
          <p:nvPr/>
        </p:nvGraphicFramePr>
        <p:xfrm>
          <a:off x="1218925" y="1874100"/>
          <a:ext cx="3000000" cy="3000000"/>
        </p:xfrm>
        <a:graphic>
          <a:graphicData uri="http://schemas.openxmlformats.org/drawingml/2006/table">
            <a:tbl>
              <a:tblPr>
                <a:noFill/>
                <a:tableStyleId>{525CA4D8-0309-4C58-B336-561D8C1B346B}</a:tableStyleId>
              </a:tblPr>
              <a:tblGrid>
                <a:gridCol w="1809750"/>
                <a:gridCol w="1809750"/>
                <a:gridCol w="1809750"/>
                <a:gridCol w="1809750"/>
              </a:tblGrid>
              <a:tr h="381000">
                <a:tc>
                  <a:txBody>
                    <a:bodyPr/>
                    <a:lstStyle/>
                    <a:p>
                      <a:pPr indent="0" lvl="0" marL="0" rtl="0" algn="l">
                        <a:spcBef>
                          <a:spcPts val="0"/>
                        </a:spcBef>
                        <a:spcAft>
                          <a:spcPts val="0"/>
                        </a:spcAft>
                        <a:buNone/>
                      </a:pPr>
                      <a:r>
                        <a:rPr lang="en"/>
                        <a:t>Amount Salt Added</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No Salt</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.5g Salt</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2g salt</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r h="381000">
                <a:tc>
                  <a:txBody>
                    <a:bodyPr/>
                    <a:lstStyle/>
                    <a:p>
                      <a:pPr indent="0" lvl="0" marL="0" rtl="0" algn="l">
                        <a:spcBef>
                          <a:spcPts val="0"/>
                        </a:spcBef>
                        <a:spcAft>
                          <a:spcPts val="0"/>
                        </a:spcAft>
                        <a:buNone/>
                      </a:pPr>
                      <a:r>
                        <a:rPr lang="en"/>
                        <a:t>Trial 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Average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bl>
          </a:graphicData>
        </a:graphic>
      </p:graphicFrame>
      <p:sp>
        <p:nvSpPr>
          <p:cNvPr id="195" name="Google Shape;195;p32"/>
          <p:cNvSpPr txBox="1"/>
          <p:nvPr/>
        </p:nvSpPr>
        <p:spPr>
          <a:xfrm>
            <a:off x="3647675" y="4579300"/>
            <a:ext cx="4868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Once you have completed your data collection click </a:t>
            </a:r>
            <a:r>
              <a:rPr lang="en" u="sng">
                <a:solidFill>
                  <a:schemeClr val="hlink"/>
                </a:solidFill>
                <a:hlinkClick action="ppaction://hlinksldjump" r:id="rId3"/>
              </a:rPr>
              <a:t>HERE</a:t>
            </a:r>
            <a:r>
              <a:rPr lang="en"/>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5A6BD"/>
        </a:solidFill>
      </p:bgPr>
    </p:bg>
    <p:spTree>
      <p:nvGrpSpPr>
        <p:cNvPr id="199" name="Shape 199"/>
        <p:cNvGrpSpPr/>
        <p:nvPr/>
      </p:nvGrpSpPr>
      <p:grpSpPr>
        <a:xfrm>
          <a:off x="0" y="0"/>
          <a:ext cx="0" cy="0"/>
          <a:chOff x="0" y="0"/>
          <a:chExt cx="0" cy="0"/>
        </a:xfrm>
      </p:grpSpPr>
      <p:sp>
        <p:nvSpPr>
          <p:cNvPr id="200" name="Google Shape;200;p33"/>
          <p:cNvSpPr txBox="1"/>
          <p:nvPr>
            <p:ph type="title"/>
          </p:nvPr>
        </p:nvSpPr>
        <p:spPr>
          <a:xfrm>
            <a:off x="-62125" y="104250"/>
            <a:ext cx="8894400" cy="9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Soap Step 1: </a:t>
            </a:r>
            <a:endParaRPr/>
          </a:p>
          <a:p>
            <a:pPr indent="0" lvl="0" marL="0" rtl="0" algn="l">
              <a:spcBef>
                <a:spcPts val="0"/>
              </a:spcBef>
              <a:spcAft>
                <a:spcPts val="0"/>
              </a:spcAft>
              <a:buNone/>
            </a:pPr>
            <a:r>
              <a:rPr lang="en"/>
              <a:t>Prepare materials</a:t>
            </a:r>
            <a:endParaRPr/>
          </a:p>
        </p:txBody>
      </p:sp>
      <p:sp>
        <p:nvSpPr>
          <p:cNvPr id="201" name="Google Shape;201;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Obtain the following</a:t>
            </a:r>
            <a:endParaRPr/>
          </a:p>
          <a:p>
            <a:pPr indent="0" lvl="0" marL="0" rtl="0" algn="l">
              <a:spcBef>
                <a:spcPts val="1600"/>
              </a:spcBef>
              <a:spcAft>
                <a:spcPts val="0"/>
              </a:spcAft>
              <a:buNone/>
            </a:pPr>
            <a:r>
              <a:rPr lang="en"/>
              <a:t>-Test tube rack </a:t>
            </a:r>
            <a:endParaRPr/>
          </a:p>
          <a:p>
            <a:pPr indent="0" lvl="0" marL="0" rtl="0" algn="l">
              <a:spcBef>
                <a:spcPts val="1600"/>
              </a:spcBef>
              <a:spcAft>
                <a:spcPts val="0"/>
              </a:spcAft>
              <a:buNone/>
            </a:pPr>
            <a:r>
              <a:rPr lang="en"/>
              <a:t>- 3 test tubes</a:t>
            </a:r>
            <a:endParaRPr/>
          </a:p>
          <a:p>
            <a:pPr indent="0" lvl="0" marL="0" rtl="0" algn="l">
              <a:spcBef>
                <a:spcPts val="1600"/>
              </a:spcBef>
              <a:spcAft>
                <a:spcPts val="0"/>
              </a:spcAft>
              <a:buNone/>
            </a:pPr>
            <a:r>
              <a:rPr lang="en"/>
              <a:t>-yeast spheres</a:t>
            </a:r>
            <a:endParaRPr/>
          </a:p>
          <a:p>
            <a:pPr indent="0" lvl="0" marL="0" rtl="0" algn="l">
              <a:spcBef>
                <a:spcPts val="1600"/>
              </a:spcBef>
              <a:spcAft>
                <a:spcPts val="0"/>
              </a:spcAft>
              <a:buNone/>
            </a:pPr>
            <a:r>
              <a:rPr lang="en"/>
              <a:t>-beaker of hydrogen peroxide</a:t>
            </a:r>
            <a:endParaRPr/>
          </a:p>
          <a:p>
            <a:pPr indent="0" lvl="0" marL="0" rtl="0" algn="l">
              <a:spcBef>
                <a:spcPts val="1600"/>
              </a:spcBef>
              <a:spcAft>
                <a:spcPts val="0"/>
              </a:spcAft>
              <a:buNone/>
            </a:pPr>
            <a:r>
              <a:rPr lang="en"/>
              <a:t>-graduated cylinder</a:t>
            </a:r>
            <a:endParaRPr/>
          </a:p>
          <a:p>
            <a:pPr indent="0" lvl="0" marL="0" rtl="0" algn="l">
              <a:spcBef>
                <a:spcPts val="1600"/>
              </a:spcBef>
              <a:spcAft>
                <a:spcPts val="1600"/>
              </a:spcAft>
              <a:buNone/>
            </a:pPr>
            <a:r>
              <a:rPr lang="en"/>
              <a:t>-inoculating loop.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5A6BD"/>
        </a:solidFill>
      </p:bgPr>
    </p:bg>
    <p:spTree>
      <p:nvGrpSpPr>
        <p:cNvPr id="205" name="Shape 205"/>
        <p:cNvGrpSpPr/>
        <p:nvPr/>
      </p:nvGrpSpPr>
      <p:grpSpPr>
        <a:xfrm>
          <a:off x="0" y="0"/>
          <a:ext cx="0" cy="0"/>
          <a:chOff x="0" y="0"/>
          <a:chExt cx="0" cy="0"/>
        </a:xfrm>
      </p:grpSpPr>
      <p:sp>
        <p:nvSpPr>
          <p:cNvPr id="206" name="Google Shape;206;p34"/>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Soap Step 2: </a:t>
            </a:r>
            <a:endParaRPr/>
          </a:p>
          <a:p>
            <a:pPr indent="0" lvl="0" marL="0" rtl="0" algn="l">
              <a:spcBef>
                <a:spcPts val="0"/>
              </a:spcBef>
              <a:spcAft>
                <a:spcPts val="0"/>
              </a:spcAft>
              <a:buNone/>
            </a:pPr>
            <a:r>
              <a:rPr lang="en"/>
              <a:t>Obtain soap materials</a:t>
            </a:r>
            <a:endParaRPr/>
          </a:p>
        </p:txBody>
      </p:sp>
      <p:sp>
        <p:nvSpPr>
          <p:cNvPr id="207" name="Google Shape;207;p34"/>
          <p:cNvSpPr txBox="1"/>
          <p:nvPr>
            <p:ph idx="1" type="body"/>
          </p:nvPr>
        </p:nvSpPr>
        <p:spPr>
          <a:xfrm>
            <a:off x="311700" y="1488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Obtain a syringe and a small beaker of soap. </a:t>
            </a:r>
            <a:endParaRPr/>
          </a:p>
          <a:p>
            <a:pPr indent="0" lvl="0" marL="0" rtl="0" algn="l">
              <a:spcBef>
                <a:spcPts val="1600"/>
              </a:spcBef>
              <a:spcAft>
                <a:spcPts val="0"/>
              </a:spcAft>
              <a:buNone/>
            </a:pPr>
            <a:r>
              <a:rPr lang="en"/>
              <a:t>Obtain a another beaker for mixing.</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You will use the syringe to measure two volumes of soap (1 mL, 2mL)</a:t>
            </a:r>
            <a:endParaRPr/>
          </a:p>
          <a:p>
            <a:pPr indent="0" lvl="0" marL="0" rtl="0" algn="l">
              <a:spcBef>
                <a:spcPts val="1600"/>
              </a:spcBef>
              <a:spcAft>
                <a:spcPts val="0"/>
              </a:spcAft>
              <a:buNone/>
            </a:pPr>
            <a:r>
              <a:rPr lang="en"/>
              <a:t>Practice using your syringe with water in the second small beaker. Press the plunger in. Put the tip in the soap, and draw the plunger out until the volume required.  Put the tip over the empty beaker and compress it. PRACTICE WITH WATER until you have it, then proceed to the next slide.  </a:t>
            </a:r>
            <a:endParaRPr/>
          </a:p>
          <a:p>
            <a:pPr indent="0" lvl="0" marL="0" rtl="0" algn="l">
              <a:spcBef>
                <a:spcPts val="160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5A6BD"/>
        </a:solidFill>
      </p:bgPr>
    </p:bg>
    <p:spTree>
      <p:nvGrpSpPr>
        <p:cNvPr id="211" name="Shape 211"/>
        <p:cNvGrpSpPr/>
        <p:nvPr/>
      </p:nvGrpSpPr>
      <p:grpSpPr>
        <a:xfrm>
          <a:off x="0" y="0"/>
          <a:ext cx="0" cy="0"/>
          <a:chOff x="0" y="0"/>
          <a:chExt cx="0" cy="0"/>
        </a:xfrm>
      </p:grpSpPr>
      <p:sp>
        <p:nvSpPr>
          <p:cNvPr id="212" name="Google Shape;212;p35"/>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Soap Step 3: </a:t>
            </a:r>
            <a:endParaRPr/>
          </a:p>
          <a:p>
            <a:pPr indent="0" lvl="0" marL="0" rtl="0" algn="l">
              <a:spcBef>
                <a:spcPts val="0"/>
              </a:spcBef>
              <a:spcAft>
                <a:spcPts val="0"/>
              </a:spcAft>
              <a:buNone/>
            </a:pPr>
            <a:r>
              <a:rPr lang="en"/>
              <a:t>Prepare Hydrogen Peroxide. </a:t>
            </a:r>
            <a:endParaRPr/>
          </a:p>
        </p:txBody>
      </p:sp>
      <p:sp>
        <p:nvSpPr>
          <p:cNvPr id="213" name="Google Shape;213;p35"/>
          <p:cNvSpPr txBox="1"/>
          <p:nvPr>
            <p:ph idx="1" type="body"/>
          </p:nvPr>
        </p:nvSpPr>
        <p:spPr>
          <a:xfrm>
            <a:off x="219025" y="10177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 the first tube with 30mL .3% Hydrogen Peroxide by pouring it from your beaker into the graduated cylinder and then into the test tube. </a:t>
            </a:r>
            <a:endParaRPr/>
          </a:p>
          <a:p>
            <a:pPr indent="0" lvl="0" marL="0" rtl="0" algn="l">
              <a:spcBef>
                <a:spcPts val="1600"/>
              </a:spcBef>
              <a:spcAft>
                <a:spcPts val="0"/>
              </a:spcAft>
              <a:buNone/>
            </a:pPr>
            <a:r>
              <a:rPr lang="en"/>
              <a:t>For the second test tube, add 1mL soap to your small beaker, then add 30mL Hydrogen Peroxide. Stir with a metal spatula and then transfer into the second test tube. </a:t>
            </a:r>
            <a:endParaRPr/>
          </a:p>
          <a:p>
            <a:pPr indent="0" lvl="0" marL="0" rtl="0" algn="l">
              <a:spcBef>
                <a:spcPts val="1600"/>
              </a:spcBef>
              <a:spcAft>
                <a:spcPts val="0"/>
              </a:spcAft>
              <a:buClr>
                <a:schemeClr val="dk1"/>
              </a:buClr>
              <a:buSzPts val="1100"/>
              <a:buFont typeface="Arial"/>
              <a:buNone/>
            </a:pPr>
            <a:r>
              <a:rPr lang="en"/>
              <a:t>For the third test tube, add 2mL soap to your small beaker, then add 30mL Hydrogen Peroxide. Stir with a metal spatula and then transfer into the second test tube. </a:t>
            </a:r>
            <a:endParaRPr/>
          </a:p>
          <a:p>
            <a:pPr indent="0" lvl="0" marL="0" rtl="0" algn="l">
              <a:spcBef>
                <a:spcPts val="1600"/>
              </a:spcBef>
              <a:spcAft>
                <a:spcPts val="1600"/>
              </a:spcAft>
              <a:buNone/>
            </a:pPr>
            <a:r>
              <a:rPr b="1" lang="en"/>
              <a:t>Make sure you know which is which! Label them with paper or however you need to in order to know. </a:t>
            </a:r>
            <a:endParaRPr b="1"/>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5A6BD"/>
        </a:solidFill>
      </p:bgPr>
    </p:bg>
    <p:spTree>
      <p:nvGrpSpPr>
        <p:cNvPr id="217" name="Shape 217"/>
        <p:cNvGrpSpPr/>
        <p:nvPr/>
      </p:nvGrpSpPr>
      <p:grpSpPr>
        <a:xfrm>
          <a:off x="0" y="0"/>
          <a:ext cx="0" cy="0"/>
          <a:chOff x="0" y="0"/>
          <a:chExt cx="0" cy="0"/>
        </a:xfrm>
      </p:grpSpPr>
      <p:sp>
        <p:nvSpPr>
          <p:cNvPr id="218" name="Google Shape;218;p36"/>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Soap Step 4: </a:t>
            </a:r>
            <a:endParaRPr/>
          </a:p>
          <a:p>
            <a:pPr indent="0" lvl="0" marL="0" rtl="0" algn="l">
              <a:spcBef>
                <a:spcPts val="0"/>
              </a:spcBef>
              <a:spcAft>
                <a:spcPts val="0"/>
              </a:spcAft>
              <a:buNone/>
            </a:pPr>
            <a:r>
              <a:rPr lang="en"/>
              <a:t>Conduct Experiment </a:t>
            </a:r>
            <a:endParaRPr/>
          </a:p>
        </p:txBody>
      </p:sp>
      <p:sp>
        <p:nvSpPr>
          <p:cNvPr id="219" name="Google Shape;219;p36"/>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will record rise time in seconds from the time the yeast sphere touches the surface of the hydrogen peroxide to the time it raises to the top. </a:t>
            </a:r>
            <a:endParaRPr/>
          </a:p>
          <a:p>
            <a:pPr indent="0" lvl="0" marL="0" rtl="0" algn="l">
              <a:spcBef>
                <a:spcPts val="1600"/>
              </a:spcBef>
              <a:spcAft>
                <a:spcPts val="0"/>
              </a:spcAft>
              <a:buNone/>
            </a:pPr>
            <a:r>
              <a:rPr b="1" lang="en"/>
              <a:t>Make sure your yeast sphere sinks at least a little.  </a:t>
            </a:r>
            <a:endParaRPr b="1"/>
          </a:p>
          <a:p>
            <a:pPr indent="0" lvl="0" marL="0" rtl="0" algn="l">
              <a:spcBef>
                <a:spcPts val="1600"/>
              </a:spcBef>
              <a:spcAft>
                <a:spcPts val="0"/>
              </a:spcAft>
              <a:buNone/>
            </a:pPr>
            <a:r>
              <a:rPr lang="en"/>
              <a:t>There will be four trials of each.  Each trial will be in the SAME test tube. You can leave the “used” yeast sphere there. </a:t>
            </a:r>
            <a:endParaRPr/>
          </a:p>
          <a:p>
            <a:pPr indent="0" lvl="0" marL="0" rtl="0" algn="l">
              <a:spcBef>
                <a:spcPts val="1600"/>
              </a:spcBef>
              <a:spcAft>
                <a:spcPts val="0"/>
              </a:spcAft>
              <a:buNone/>
            </a:pPr>
            <a:r>
              <a:rPr lang="en"/>
              <a:t>Record your data on the next slide.  When you are done go to </a:t>
            </a:r>
            <a:r>
              <a:rPr b="1" lang="en"/>
              <a:t>Slide 30.</a:t>
            </a:r>
            <a:endParaRPr b="1"/>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5A6BD"/>
        </a:solidFill>
      </p:bgPr>
    </p:bg>
    <p:spTree>
      <p:nvGrpSpPr>
        <p:cNvPr id="223" name="Shape 223"/>
        <p:cNvGrpSpPr/>
        <p:nvPr/>
      </p:nvGrpSpPr>
      <p:grpSpPr>
        <a:xfrm>
          <a:off x="0" y="0"/>
          <a:ext cx="0" cy="0"/>
          <a:chOff x="0" y="0"/>
          <a:chExt cx="0" cy="0"/>
        </a:xfrm>
      </p:grpSpPr>
      <p:sp>
        <p:nvSpPr>
          <p:cNvPr id="224" name="Google Shape;224;p37"/>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Soap Step 5: </a:t>
            </a:r>
            <a:endParaRPr/>
          </a:p>
          <a:p>
            <a:pPr indent="0" lvl="0" marL="0" rtl="0" algn="l">
              <a:spcBef>
                <a:spcPts val="0"/>
              </a:spcBef>
              <a:spcAft>
                <a:spcPts val="0"/>
              </a:spcAft>
              <a:buNone/>
            </a:pPr>
            <a:r>
              <a:rPr lang="en"/>
              <a:t>Record Data </a:t>
            </a:r>
            <a:endParaRPr/>
          </a:p>
        </p:txBody>
      </p:sp>
      <p:sp>
        <p:nvSpPr>
          <p:cNvPr id="225" name="Google Shape;225;p37"/>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p>
          <a:p>
            <a:pPr indent="0" lvl="0" marL="0" rtl="0" algn="ctr">
              <a:spcBef>
                <a:spcPts val="1600"/>
              </a:spcBef>
              <a:spcAft>
                <a:spcPts val="1600"/>
              </a:spcAft>
              <a:buNone/>
            </a:pPr>
            <a:r>
              <a:rPr lang="en"/>
              <a:t>Rise time in Seconds</a:t>
            </a:r>
            <a:endParaRPr/>
          </a:p>
        </p:txBody>
      </p:sp>
      <p:graphicFrame>
        <p:nvGraphicFramePr>
          <p:cNvPr id="226" name="Google Shape;226;p37"/>
          <p:cNvGraphicFramePr/>
          <p:nvPr/>
        </p:nvGraphicFramePr>
        <p:xfrm>
          <a:off x="930925" y="1874100"/>
          <a:ext cx="3000000" cy="3000000"/>
        </p:xfrm>
        <a:graphic>
          <a:graphicData uri="http://schemas.openxmlformats.org/drawingml/2006/table">
            <a:tbl>
              <a:tblPr>
                <a:noFill/>
                <a:tableStyleId>{525CA4D8-0309-4C58-B336-561D8C1B346B}</a:tableStyleId>
              </a:tblPr>
              <a:tblGrid>
                <a:gridCol w="1905825"/>
                <a:gridCol w="1857675"/>
                <a:gridCol w="1881750"/>
                <a:gridCol w="1881750"/>
              </a:tblGrid>
              <a:tr h="381000">
                <a:tc>
                  <a:txBody>
                    <a:bodyPr/>
                    <a:lstStyle/>
                    <a:p>
                      <a:pPr indent="0" lvl="0" marL="0" rtl="0" algn="l">
                        <a:spcBef>
                          <a:spcPts val="0"/>
                        </a:spcBef>
                        <a:spcAft>
                          <a:spcPts val="0"/>
                        </a:spcAft>
                        <a:buNone/>
                      </a:pPr>
                      <a:r>
                        <a:rPr lang="en"/>
                        <a:t>Amount Soap Added</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No Soap</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1</a:t>
                      </a:r>
                      <a:r>
                        <a:rPr lang="en"/>
                        <a:t> mL soap</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2 mL soap</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r h="396200">
                <a:tc>
                  <a:txBody>
                    <a:bodyPr/>
                    <a:lstStyle/>
                    <a:p>
                      <a:pPr indent="0" lvl="0" marL="0" rtl="0" algn="l">
                        <a:spcBef>
                          <a:spcPts val="0"/>
                        </a:spcBef>
                        <a:spcAft>
                          <a:spcPts val="0"/>
                        </a:spcAft>
                        <a:buNone/>
                      </a:pPr>
                      <a:r>
                        <a:rPr lang="en"/>
                        <a:t>Trial 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200">
                <a:tc>
                  <a:txBody>
                    <a:bodyPr/>
                    <a:lstStyle/>
                    <a:p>
                      <a:pPr indent="0" lvl="0" marL="0" rtl="0" algn="l">
                        <a:spcBef>
                          <a:spcPts val="0"/>
                        </a:spcBef>
                        <a:spcAft>
                          <a:spcPts val="0"/>
                        </a:spcAft>
                        <a:buNone/>
                      </a:pPr>
                      <a:r>
                        <a:rPr lang="en"/>
                        <a:t>Trial 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200">
                <a:tc>
                  <a:txBody>
                    <a:bodyPr/>
                    <a:lstStyle/>
                    <a:p>
                      <a:pPr indent="0" lvl="0" marL="0" rtl="0" algn="l">
                        <a:spcBef>
                          <a:spcPts val="0"/>
                        </a:spcBef>
                        <a:spcAft>
                          <a:spcPts val="0"/>
                        </a:spcAft>
                        <a:buNone/>
                      </a:pPr>
                      <a:r>
                        <a:rPr lang="en"/>
                        <a:t>Average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bl>
          </a:graphicData>
        </a:graphic>
      </p:graphicFrame>
      <p:sp>
        <p:nvSpPr>
          <p:cNvPr id="227" name="Google Shape;227;p37"/>
          <p:cNvSpPr txBox="1"/>
          <p:nvPr/>
        </p:nvSpPr>
        <p:spPr>
          <a:xfrm>
            <a:off x="3647675" y="4579300"/>
            <a:ext cx="4868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Once you have completed your data collection click </a:t>
            </a:r>
            <a:r>
              <a:rPr lang="en" u="sng">
                <a:solidFill>
                  <a:schemeClr val="hlink"/>
                </a:solidFill>
                <a:hlinkClick action="ppaction://hlinksldjump" r:id="rId3"/>
              </a:rPr>
              <a:t>HERE</a:t>
            </a:r>
            <a:r>
              <a:rPr lang="en"/>
              <a: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231" name="Shape 231"/>
        <p:cNvGrpSpPr/>
        <p:nvPr/>
      </p:nvGrpSpPr>
      <p:grpSpPr>
        <a:xfrm>
          <a:off x="0" y="0"/>
          <a:ext cx="0" cy="0"/>
          <a:chOff x="0" y="0"/>
          <a:chExt cx="0" cy="0"/>
        </a:xfrm>
      </p:grpSpPr>
      <p:sp>
        <p:nvSpPr>
          <p:cNvPr id="232" name="Google Shape;232;p38"/>
          <p:cNvSpPr txBox="1"/>
          <p:nvPr>
            <p:ph type="title"/>
          </p:nvPr>
        </p:nvSpPr>
        <p:spPr>
          <a:xfrm>
            <a:off x="-62125" y="104250"/>
            <a:ext cx="8894400" cy="9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Temperature</a:t>
            </a:r>
            <a:r>
              <a:rPr lang="en"/>
              <a:t> Step 1: </a:t>
            </a:r>
            <a:endParaRPr/>
          </a:p>
          <a:p>
            <a:pPr indent="0" lvl="0" marL="0" rtl="0" algn="l">
              <a:spcBef>
                <a:spcPts val="0"/>
              </a:spcBef>
              <a:spcAft>
                <a:spcPts val="0"/>
              </a:spcAft>
              <a:buNone/>
            </a:pPr>
            <a:r>
              <a:rPr lang="en"/>
              <a:t>Prepare materials</a:t>
            </a:r>
            <a:endParaRPr/>
          </a:p>
        </p:txBody>
      </p:sp>
      <p:sp>
        <p:nvSpPr>
          <p:cNvPr id="233" name="Google Shape;233;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Obtain the following</a:t>
            </a:r>
            <a:endParaRPr/>
          </a:p>
          <a:p>
            <a:pPr indent="0" lvl="0" marL="0" rtl="0" algn="l">
              <a:spcBef>
                <a:spcPts val="1600"/>
              </a:spcBef>
              <a:spcAft>
                <a:spcPts val="0"/>
              </a:spcAft>
              <a:buNone/>
            </a:pPr>
            <a:r>
              <a:rPr lang="en"/>
              <a:t>-Test tube rack </a:t>
            </a:r>
            <a:endParaRPr/>
          </a:p>
          <a:p>
            <a:pPr indent="0" lvl="0" marL="0" rtl="0" algn="l">
              <a:spcBef>
                <a:spcPts val="1600"/>
              </a:spcBef>
              <a:spcAft>
                <a:spcPts val="0"/>
              </a:spcAft>
              <a:buNone/>
            </a:pPr>
            <a:r>
              <a:rPr lang="en"/>
              <a:t>- 3 test tubes</a:t>
            </a:r>
            <a:endParaRPr/>
          </a:p>
          <a:p>
            <a:pPr indent="0" lvl="0" marL="0" rtl="0" algn="l">
              <a:spcBef>
                <a:spcPts val="1600"/>
              </a:spcBef>
              <a:spcAft>
                <a:spcPts val="0"/>
              </a:spcAft>
              <a:buNone/>
            </a:pPr>
            <a:r>
              <a:rPr lang="en"/>
              <a:t>-yeast spheres</a:t>
            </a:r>
            <a:endParaRPr/>
          </a:p>
          <a:p>
            <a:pPr indent="0" lvl="0" marL="0" rtl="0" algn="l">
              <a:spcBef>
                <a:spcPts val="1600"/>
              </a:spcBef>
              <a:spcAft>
                <a:spcPts val="0"/>
              </a:spcAft>
              <a:buNone/>
            </a:pPr>
            <a:r>
              <a:rPr lang="en"/>
              <a:t>-beaker of hydrogen peroxide</a:t>
            </a:r>
            <a:endParaRPr/>
          </a:p>
          <a:p>
            <a:pPr indent="0" lvl="0" marL="0" rtl="0" algn="l">
              <a:spcBef>
                <a:spcPts val="1600"/>
              </a:spcBef>
              <a:spcAft>
                <a:spcPts val="0"/>
              </a:spcAft>
              <a:buNone/>
            </a:pPr>
            <a:r>
              <a:rPr lang="en"/>
              <a:t>-graduated cylinder</a:t>
            </a:r>
            <a:endParaRPr/>
          </a:p>
          <a:p>
            <a:pPr indent="0" lvl="0" marL="0" rtl="0" algn="l">
              <a:spcBef>
                <a:spcPts val="1600"/>
              </a:spcBef>
              <a:spcAft>
                <a:spcPts val="1600"/>
              </a:spcAft>
              <a:buNone/>
            </a:pPr>
            <a:r>
              <a:rPr lang="en"/>
              <a:t>-inoculating loop.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237" name="Shape 237"/>
        <p:cNvGrpSpPr/>
        <p:nvPr/>
      </p:nvGrpSpPr>
      <p:grpSpPr>
        <a:xfrm>
          <a:off x="0" y="0"/>
          <a:ext cx="0" cy="0"/>
          <a:chOff x="0" y="0"/>
          <a:chExt cx="0" cy="0"/>
        </a:xfrm>
      </p:grpSpPr>
      <p:sp>
        <p:nvSpPr>
          <p:cNvPr id="238" name="Google Shape;238;p39"/>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Temperature</a:t>
            </a:r>
            <a:r>
              <a:rPr lang="en"/>
              <a:t> Step 2: </a:t>
            </a:r>
            <a:endParaRPr/>
          </a:p>
          <a:p>
            <a:pPr indent="0" lvl="0" marL="0" rtl="0" algn="l">
              <a:spcBef>
                <a:spcPts val="0"/>
              </a:spcBef>
              <a:spcAft>
                <a:spcPts val="0"/>
              </a:spcAft>
              <a:buNone/>
            </a:pPr>
            <a:r>
              <a:rPr lang="en"/>
              <a:t>Prepare Hydrogen Peroxide. </a:t>
            </a:r>
            <a:endParaRPr/>
          </a:p>
        </p:txBody>
      </p:sp>
      <p:sp>
        <p:nvSpPr>
          <p:cNvPr id="239" name="Google Shape;239;p39"/>
          <p:cNvSpPr txBox="1"/>
          <p:nvPr>
            <p:ph idx="1" type="body"/>
          </p:nvPr>
        </p:nvSpPr>
        <p:spPr>
          <a:xfrm>
            <a:off x="311700" y="1488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 all three test tubes with 30mL .3% Hydrogen Peroxide by pouring it from your beaker into the graduated cylinder and then into the test tube. </a:t>
            </a:r>
            <a:endParaRPr/>
          </a:p>
          <a:p>
            <a:pPr indent="0" lvl="0" marL="0" rtl="0" algn="l">
              <a:spcBef>
                <a:spcPts val="1600"/>
              </a:spcBef>
              <a:spcAft>
                <a:spcPts val="0"/>
              </a:spcAft>
              <a:buNone/>
            </a:pPr>
            <a:r>
              <a:rPr lang="en"/>
              <a:t>Obtain 2 beakers, one with ice one with warm water. </a:t>
            </a:r>
            <a:endParaRPr/>
          </a:p>
          <a:p>
            <a:pPr indent="0" lvl="0" marL="0" rtl="0" algn="l">
              <a:spcBef>
                <a:spcPts val="1600"/>
              </a:spcBef>
              <a:spcAft>
                <a:spcPts val="0"/>
              </a:spcAft>
              <a:buNone/>
            </a:pPr>
            <a:r>
              <a:rPr lang="en"/>
              <a:t>Put one test tube in each and leave it for 10 minutes. </a:t>
            </a:r>
            <a:endParaRPr/>
          </a:p>
          <a:p>
            <a:pPr indent="0" lvl="0" marL="0" rtl="0" algn="l">
              <a:spcBef>
                <a:spcPts val="1600"/>
              </a:spcBef>
              <a:spcAft>
                <a:spcPts val="0"/>
              </a:spcAft>
              <a:buNone/>
            </a:pPr>
            <a:r>
              <a:rPr lang="en"/>
              <a:t>After 10 minutes, use a thermometer to measure the temperature of the H2O2 and record it on slide 31. Place them in the test tube rack. </a:t>
            </a:r>
            <a:endParaRPr/>
          </a:p>
          <a:p>
            <a:pPr indent="0" lvl="0" marL="0" rtl="0" algn="l">
              <a:spcBef>
                <a:spcPts val="1600"/>
              </a:spcBef>
              <a:spcAft>
                <a:spcPts val="1600"/>
              </a:spcAft>
              <a:buNone/>
            </a:pPr>
            <a:r>
              <a:rPr b="1" lang="en"/>
              <a:t>Make sure you know which is which! Label them with paper or however you need to in order to know. </a:t>
            </a:r>
            <a:endParaRPr b="1"/>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243" name="Shape 243"/>
        <p:cNvGrpSpPr/>
        <p:nvPr/>
      </p:nvGrpSpPr>
      <p:grpSpPr>
        <a:xfrm>
          <a:off x="0" y="0"/>
          <a:ext cx="0" cy="0"/>
          <a:chOff x="0" y="0"/>
          <a:chExt cx="0" cy="0"/>
        </a:xfrm>
      </p:grpSpPr>
      <p:sp>
        <p:nvSpPr>
          <p:cNvPr id="244" name="Google Shape;244;p40"/>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Temperature</a:t>
            </a:r>
            <a:r>
              <a:rPr lang="en"/>
              <a:t> Step 4: </a:t>
            </a:r>
            <a:endParaRPr/>
          </a:p>
          <a:p>
            <a:pPr indent="0" lvl="0" marL="0" rtl="0" algn="l">
              <a:spcBef>
                <a:spcPts val="0"/>
              </a:spcBef>
              <a:spcAft>
                <a:spcPts val="0"/>
              </a:spcAft>
              <a:buNone/>
            </a:pPr>
            <a:r>
              <a:rPr lang="en"/>
              <a:t>Conduct Experiment </a:t>
            </a:r>
            <a:endParaRPr/>
          </a:p>
        </p:txBody>
      </p:sp>
      <p:sp>
        <p:nvSpPr>
          <p:cNvPr id="245" name="Google Shape;245;p40"/>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will record rise time in seconds from the time the yeast sphere touches the surface of the hydrogen peroxide to the time it raises to the top. </a:t>
            </a:r>
            <a:endParaRPr/>
          </a:p>
          <a:p>
            <a:pPr indent="0" lvl="0" marL="0" rtl="0" algn="l">
              <a:spcBef>
                <a:spcPts val="1600"/>
              </a:spcBef>
              <a:spcAft>
                <a:spcPts val="0"/>
              </a:spcAft>
              <a:buNone/>
            </a:pPr>
            <a:r>
              <a:rPr b="1" lang="en"/>
              <a:t>Make sure your yeast sphere sinks at least a little.  </a:t>
            </a:r>
            <a:endParaRPr b="1"/>
          </a:p>
          <a:p>
            <a:pPr indent="0" lvl="0" marL="0" rtl="0" algn="l">
              <a:spcBef>
                <a:spcPts val="1600"/>
              </a:spcBef>
              <a:spcAft>
                <a:spcPts val="0"/>
              </a:spcAft>
              <a:buNone/>
            </a:pPr>
            <a:r>
              <a:rPr lang="en"/>
              <a:t>There will be four trials of each.  Each trial will be in the SAME test tube. You can leave the “used” yeast sphere there. </a:t>
            </a:r>
            <a:endParaRPr/>
          </a:p>
          <a:p>
            <a:pPr indent="0" lvl="0" marL="0" rtl="0" algn="l">
              <a:spcBef>
                <a:spcPts val="1600"/>
              </a:spcBef>
              <a:spcAft>
                <a:spcPts val="0"/>
              </a:spcAft>
              <a:buNone/>
            </a:pPr>
            <a:r>
              <a:rPr lang="en"/>
              <a:t>Record your data on the next slide.  When you are done go to </a:t>
            </a:r>
            <a:r>
              <a:rPr b="1" lang="en"/>
              <a:t>Slide 30.</a:t>
            </a:r>
            <a:endParaRPr b="1"/>
          </a:p>
          <a:p>
            <a:pPr indent="0" lvl="0" marL="0" rtl="0" algn="l">
              <a:spcBef>
                <a:spcPts val="160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249" name="Shape 249"/>
        <p:cNvGrpSpPr/>
        <p:nvPr/>
      </p:nvGrpSpPr>
      <p:grpSpPr>
        <a:xfrm>
          <a:off x="0" y="0"/>
          <a:ext cx="0" cy="0"/>
          <a:chOff x="0" y="0"/>
          <a:chExt cx="0" cy="0"/>
        </a:xfrm>
      </p:grpSpPr>
      <p:sp>
        <p:nvSpPr>
          <p:cNvPr id="250" name="Google Shape;250;p41"/>
          <p:cNvSpPr txBox="1"/>
          <p:nvPr>
            <p:ph type="title"/>
          </p:nvPr>
        </p:nvSpPr>
        <p:spPr>
          <a:xfrm>
            <a:off x="-62125" y="46350"/>
            <a:ext cx="8894400" cy="97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Temperature</a:t>
            </a:r>
            <a:r>
              <a:rPr lang="en"/>
              <a:t> Step 5: </a:t>
            </a:r>
            <a:endParaRPr/>
          </a:p>
          <a:p>
            <a:pPr indent="0" lvl="0" marL="0" rtl="0" algn="l">
              <a:spcBef>
                <a:spcPts val="0"/>
              </a:spcBef>
              <a:spcAft>
                <a:spcPts val="0"/>
              </a:spcAft>
              <a:buNone/>
            </a:pPr>
            <a:r>
              <a:rPr lang="en"/>
              <a:t>Record Data </a:t>
            </a:r>
            <a:endParaRPr/>
          </a:p>
        </p:txBody>
      </p:sp>
      <p:sp>
        <p:nvSpPr>
          <p:cNvPr id="251" name="Google Shape;251;p41"/>
          <p:cNvSpPr txBox="1"/>
          <p:nvPr>
            <p:ph idx="1" type="body"/>
          </p:nvPr>
        </p:nvSpPr>
        <p:spPr>
          <a:xfrm>
            <a:off x="311700" y="915175"/>
            <a:ext cx="8520600" cy="398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p>
          <a:p>
            <a:pPr indent="0" lvl="0" marL="0" rtl="0" algn="ctr">
              <a:spcBef>
                <a:spcPts val="1600"/>
              </a:spcBef>
              <a:spcAft>
                <a:spcPts val="1600"/>
              </a:spcAft>
              <a:buNone/>
            </a:pPr>
            <a:r>
              <a:rPr lang="en"/>
              <a:t>Rise time in Seconds</a:t>
            </a:r>
            <a:endParaRPr/>
          </a:p>
        </p:txBody>
      </p:sp>
      <p:graphicFrame>
        <p:nvGraphicFramePr>
          <p:cNvPr id="252" name="Google Shape;252;p41"/>
          <p:cNvGraphicFramePr/>
          <p:nvPr/>
        </p:nvGraphicFramePr>
        <p:xfrm>
          <a:off x="1218925" y="1874100"/>
          <a:ext cx="3000000" cy="3000000"/>
        </p:xfrm>
        <a:graphic>
          <a:graphicData uri="http://schemas.openxmlformats.org/drawingml/2006/table">
            <a:tbl>
              <a:tblPr>
                <a:noFill/>
                <a:tableStyleId>{525CA4D8-0309-4C58-B336-561D8C1B346B}</a:tableStyleId>
              </a:tblPr>
              <a:tblGrid>
                <a:gridCol w="1809750"/>
                <a:gridCol w="1809750"/>
                <a:gridCol w="1809750"/>
                <a:gridCol w="1809750"/>
              </a:tblGrid>
              <a:tr h="381000">
                <a:tc>
                  <a:txBody>
                    <a:bodyPr/>
                    <a:lstStyle/>
                    <a:p>
                      <a:pPr indent="0" lvl="0" marL="0" rtl="0" algn="l">
                        <a:spcBef>
                          <a:spcPts val="0"/>
                        </a:spcBef>
                        <a:spcAft>
                          <a:spcPts val="0"/>
                        </a:spcAft>
                        <a:buNone/>
                      </a:pPr>
                      <a:r>
                        <a:rPr lang="en"/>
                        <a:t>Temperature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Room Temperature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Cold - ENTER TEMP HERE)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rPr lang="en"/>
                        <a:t>Warm - ENTER TEMP HERE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r h="381000">
                <a:tc>
                  <a:txBody>
                    <a:bodyPr/>
                    <a:lstStyle/>
                    <a:p>
                      <a:pPr indent="0" lvl="0" marL="0" rtl="0" algn="l">
                        <a:spcBef>
                          <a:spcPts val="0"/>
                        </a:spcBef>
                        <a:spcAft>
                          <a:spcPts val="0"/>
                        </a:spcAft>
                        <a:buNone/>
                      </a:pPr>
                      <a:r>
                        <a:rPr lang="en"/>
                        <a:t>Trial 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2</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4</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Average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7B7B7"/>
                    </a:solidFill>
                  </a:tcPr>
                </a:tc>
              </a:tr>
            </a:tbl>
          </a:graphicData>
        </a:graphic>
      </p:graphicFrame>
      <p:sp>
        <p:nvSpPr>
          <p:cNvPr id="253" name="Google Shape;253;p41"/>
          <p:cNvSpPr txBox="1"/>
          <p:nvPr/>
        </p:nvSpPr>
        <p:spPr>
          <a:xfrm>
            <a:off x="3647675" y="4579300"/>
            <a:ext cx="4868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Once you have completed your data collection click </a:t>
            </a:r>
            <a:r>
              <a:rPr lang="en" u="sng">
                <a:solidFill>
                  <a:schemeClr val="hlink"/>
                </a:solidFill>
                <a:hlinkClick action="ppaction://hlinksldjump" r:id="rId3"/>
              </a:rPr>
              <a:t>HERE</a:t>
            </a:r>
            <a:r>
              <a:rPr lang="en"/>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Reaction Diagrams (READ IT!)</a:t>
            </a:r>
            <a:endParaRPr/>
          </a:p>
        </p:txBody>
      </p:sp>
      <p:sp>
        <p:nvSpPr>
          <p:cNvPr id="70" name="Google Shape;70;p15"/>
          <p:cNvSpPr txBox="1"/>
          <p:nvPr>
            <p:ph idx="1" type="body"/>
          </p:nvPr>
        </p:nvSpPr>
        <p:spPr>
          <a:xfrm>
            <a:off x="5414275" y="142150"/>
            <a:ext cx="3503400" cy="484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-Reaction Diagrams show how energy changes during a chemical reaction. </a:t>
            </a:r>
            <a:endParaRPr/>
          </a:p>
          <a:p>
            <a:pPr indent="0" lvl="0" marL="0" rtl="0" algn="l">
              <a:spcBef>
                <a:spcPts val="1600"/>
              </a:spcBef>
              <a:spcAft>
                <a:spcPts val="0"/>
              </a:spcAft>
              <a:buNone/>
            </a:pPr>
            <a:r>
              <a:rPr lang="en"/>
              <a:t>-Reactants are on the left. </a:t>
            </a:r>
            <a:endParaRPr/>
          </a:p>
          <a:p>
            <a:pPr indent="0" lvl="0" marL="0" rtl="0" algn="l">
              <a:spcBef>
                <a:spcPts val="1600"/>
              </a:spcBef>
              <a:spcAft>
                <a:spcPts val="0"/>
              </a:spcAft>
              <a:buNone/>
            </a:pPr>
            <a:r>
              <a:rPr lang="en"/>
              <a:t>-There is an increase in energy (the activation energy) as bonds are broken for the reaction to occur. </a:t>
            </a:r>
            <a:endParaRPr/>
          </a:p>
          <a:p>
            <a:pPr indent="0" lvl="0" marL="0" rtl="0" algn="l">
              <a:spcBef>
                <a:spcPts val="1600"/>
              </a:spcBef>
              <a:spcAft>
                <a:spcPts val="0"/>
              </a:spcAft>
              <a:buNone/>
            </a:pPr>
            <a:r>
              <a:rPr lang="en"/>
              <a:t>-There is a change in energy between the reactants and products. </a:t>
            </a:r>
            <a:endParaRPr/>
          </a:p>
          <a:p>
            <a:pPr indent="0" lvl="0" marL="0" rtl="0" algn="l">
              <a:spcBef>
                <a:spcPts val="1600"/>
              </a:spcBef>
              <a:spcAft>
                <a:spcPts val="1600"/>
              </a:spcAft>
              <a:buNone/>
            </a:pPr>
            <a:r>
              <a:rPr lang="en"/>
              <a:t>-Enzymes REDUCE the activation energy for a reaction.</a:t>
            </a:r>
            <a:endParaRPr/>
          </a:p>
        </p:txBody>
      </p:sp>
      <p:pic>
        <p:nvPicPr>
          <p:cNvPr id="71" name="Google Shape;71;p15"/>
          <p:cNvPicPr preferRelativeResize="0"/>
          <p:nvPr/>
        </p:nvPicPr>
        <p:blipFill>
          <a:blip r:embed="rId3">
            <a:alphaModFix/>
          </a:blip>
          <a:stretch>
            <a:fillRect/>
          </a:stretch>
        </p:blipFill>
        <p:spPr>
          <a:xfrm>
            <a:off x="110800" y="1152463"/>
            <a:ext cx="5143500" cy="36861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are finished</a:t>
            </a:r>
            <a:endParaRPr/>
          </a:p>
        </p:txBody>
      </p:sp>
      <p:sp>
        <p:nvSpPr>
          <p:cNvPr id="259" name="Google Shape;259;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CLEAN UP!!!  Remember to WASH YOUR HANDS!</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Complete the claim evidence reasoning slide with your group. Use the “Completing your CER Slide” slide deck to help you.  All the red text should be deleted and your text should be black. </a:t>
            </a:r>
            <a:endParaRPr/>
          </a:p>
          <a:p>
            <a:pPr indent="0" lvl="0" marL="0" rtl="0" algn="l">
              <a:spcBef>
                <a:spcPts val="1600"/>
              </a:spcBef>
              <a:spcAft>
                <a:spcPts val="1600"/>
              </a:spcAft>
              <a:buNone/>
            </a:pPr>
            <a:br>
              <a:rPr lang="en"/>
            </a:br>
            <a:r>
              <a:rPr lang="en"/>
              <a:t>You will GRAPH your averages with your treatments on the x axis and rise time in seconds on the Y axis. I want you to practice making your own graph!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06666"/>
        </a:solidFill>
      </p:bgPr>
    </p:bg>
    <p:spTree>
      <p:nvGrpSpPr>
        <p:cNvPr id="263" name="Shape 263"/>
        <p:cNvGrpSpPr/>
        <p:nvPr/>
      </p:nvGrpSpPr>
      <p:grpSpPr>
        <a:xfrm>
          <a:off x="0" y="0"/>
          <a:ext cx="0" cy="0"/>
          <a:chOff x="0" y="0"/>
          <a:chExt cx="0" cy="0"/>
        </a:xfrm>
      </p:grpSpPr>
      <p:sp>
        <p:nvSpPr>
          <p:cNvPr id="264" name="Google Shape;264;p43"/>
          <p:cNvSpPr txBox="1"/>
          <p:nvPr/>
        </p:nvSpPr>
        <p:spPr>
          <a:xfrm>
            <a:off x="118350" y="0"/>
            <a:ext cx="8907300" cy="45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Guiding Question: </a:t>
            </a:r>
            <a:r>
              <a:rPr lang="en" sz="1550">
                <a:solidFill>
                  <a:srgbClr val="3C4043"/>
                </a:solidFill>
                <a:latin typeface="Roboto"/>
                <a:ea typeface="Roboto"/>
                <a:cs typeface="Roboto"/>
                <a:sym typeface="Roboto"/>
              </a:rPr>
              <a:t>how does the </a:t>
            </a:r>
            <a:r>
              <a:rPr lang="en" sz="1550">
                <a:solidFill>
                  <a:srgbClr val="FF0000"/>
                </a:solidFill>
                <a:latin typeface="Roboto"/>
                <a:ea typeface="Roboto"/>
                <a:cs typeface="Roboto"/>
                <a:sym typeface="Roboto"/>
              </a:rPr>
              <a:t>(your condition) </a:t>
            </a:r>
            <a:r>
              <a:rPr lang="en" sz="1550">
                <a:solidFill>
                  <a:srgbClr val="3C4043"/>
                </a:solidFill>
                <a:latin typeface="Roboto"/>
                <a:ea typeface="Roboto"/>
                <a:cs typeface="Roboto"/>
                <a:sym typeface="Roboto"/>
              </a:rPr>
              <a:t>affect the decomposition of hydrogen peroxide?</a:t>
            </a:r>
            <a:endParaRPr sz="1900"/>
          </a:p>
        </p:txBody>
      </p:sp>
      <p:sp>
        <p:nvSpPr>
          <p:cNvPr id="265" name="Google Shape;265;p43"/>
          <p:cNvSpPr txBox="1"/>
          <p:nvPr/>
        </p:nvSpPr>
        <p:spPr>
          <a:xfrm>
            <a:off x="118325" y="654725"/>
            <a:ext cx="8907300" cy="45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Claim: As the concentration </a:t>
            </a:r>
            <a:r>
              <a:rPr lang="en">
                <a:solidFill>
                  <a:srgbClr val="FF0000"/>
                </a:solidFill>
              </a:rPr>
              <a:t>(your condition)</a:t>
            </a:r>
            <a:r>
              <a:rPr lang="en"/>
              <a:t> increases, the rate of reaction goes </a:t>
            </a:r>
            <a:r>
              <a:rPr lang="en">
                <a:solidFill>
                  <a:srgbClr val="FF0000"/>
                </a:solidFill>
              </a:rPr>
              <a:t>(faster/slower)</a:t>
            </a:r>
            <a:r>
              <a:rPr lang="en"/>
              <a:t>. </a:t>
            </a:r>
            <a:endParaRPr/>
          </a:p>
        </p:txBody>
      </p:sp>
      <p:sp>
        <p:nvSpPr>
          <p:cNvPr id="266" name="Google Shape;266;p43"/>
          <p:cNvSpPr txBox="1"/>
          <p:nvPr/>
        </p:nvSpPr>
        <p:spPr>
          <a:xfrm>
            <a:off x="118350" y="1196250"/>
            <a:ext cx="4389000" cy="3855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solidFill>
                  <a:srgbClr val="FF0000"/>
                </a:solidFill>
              </a:rPr>
              <a:t>Insert your data table and a picture of your graph here</a:t>
            </a:r>
            <a:endParaRPr>
              <a:solidFill>
                <a:srgbClr val="FF0000"/>
              </a:solidFill>
            </a:endParaRPr>
          </a:p>
        </p:txBody>
      </p:sp>
      <p:sp>
        <p:nvSpPr>
          <p:cNvPr id="267" name="Google Shape;267;p43"/>
          <p:cNvSpPr txBox="1"/>
          <p:nvPr/>
        </p:nvSpPr>
        <p:spPr>
          <a:xfrm>
            <a:off x="4636650" y="1196250"/>
            <a:ext cx="4389000" cy="3855900"/>
          </a:xfrm>
          <a:prstGeom prst="rect">
            <a:avLst/>
          </a:prstGeom>
          <a:solidFill>
            <a:srgbClr val="FFFFFF"/>
          </a:solid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Justification: </a:t>
            </a:r>
            <a:endParaRPr/>
          </a:p>
        </p:txBody>
      </p:sp>
      <p:sp>
        <p:nvSpPr>
          <p:cNvPr id="268" name="Google Shape;268;p43"/>
          <p:cNvSpPr txBox="1"/>
          <p:nvPr/>
        </p:nvSpPr>
        <p:spPr>
          <a:xfrm>
            <a:off x="8445625" y="0"/>
            <a:ext cx="698400" cy="246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t>Red</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Reaction Diagrams (Answer it)</a:t>
            </a:r>
            <a:endParaRPr/>
          </a:p>
        </p:txBody>
      </p:sp>
      <p:sp>
        <p:nvSpPr>
          <p:cNvPr id="77" name="Google Shape;77;p16"/>
          <p:cNvSpPr txBox="1"/>
          <p:nvPr>
            <p:ph idx="1" type="body"/>
          </p:nvPr>
        </p:nvSpPr>
        <p:spPr>
          <a:xfrm>
            <a:off x="5414275" y="142150"/>
            <a:ext cx="3503400" cy="484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Examine the diagram and answer the following questions. </a:t>
            </a:r>
            <a:endParaRPr/>
          </a:p>
          <a:p>
            <a:pPr indent="-342900" lvl="0" marL="457200" rtl="0" algn="l">
              <a:spcBef>
                <a:spcPts val="1600"/>
              </a:spcBef>
              <a:spcAft>
                <a:spcPts val="0"/>
              </a:spcAft>
              <a:buSzPts val="1800"/>
              <a:buAutoNum type="arabicPeriod"/>
            </a:pPr>
            <a:r>
              <a:rPr lang="en"/>
              <a:t>What does the Y axis represent?</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AutoNum type="arabicPeriod"/>
            </a:pPr>
            <a:r>
              <a:rPr lang="en"/>
              <a:t>What does x axis represent?</a:t>
            </a:r>
            <a:endParaRPr/>
          </a:p>
          <a:p>
            <a:pPr indent="0" lvl="0" marL="0" rtl="0" algn="l">
              <a:spcBef>
                <a:spcPts val="1600"/>
              </a:spcBef>
              <a:spcAft>
                <a:spcPts val="1600"/>
              </a:spcAft>
              <a:buNone/>
            </a:pPr>
            <a:r>
              <a:t/>
            </a:r>
            <a:endParaRPr/>
          </a:p>
        </p:txBody>
      </p:sp>
      <p:pic>
        <p:nvPicPr>
          <p:cNvPr id="78" name="Google Shape;78;p16"/>
          <p:cNvPicPr preferRelativeResize="0"/>
          <p:nvPr/>
        </p:nvPicPr>
        <p:blipFill>
          <a:blip r:embed="rId3">
            <a:alphaModFix/>
          </a:blip>
          <a:stretch>
            <a:fillRect/>
          </a:stretch>
        </p:blipFill>
        <p:spPr>
          <a:xfrm>
            <a:off x="110800" y="1152463"/>
            <a:ext cx="5143500" cy="3686175"/>
          </a:xfrm>
          <a:prstGeom prst="rect">
            <a:avLst/>
          </a:prstGeom>
          <a:noFill/>
          <a:ln>
            <a:noFill/>
          </a:ln>
        </p:spPr>
      </p:pic>
      <p:graphicFrame>
        <p:nvGraphicFramePr>
          <p:cNvPr id="79" name="Google Shape;79;p16"/>
          <p:cNvGraphicFramePr/>
          <p:nvPr/>
        </p:nvGraphicFramePr>
        <p:xfrm>
          <a:off x="5507350" y="1712075"/>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graphicFrame>
        <p:nvGraphicFramePr>
          <p:cNvPr id="80" name="Google Shape;80;p16"/>
          <p:cNvGraphicFramePr/>
          <p:nvPr/>
        </p:nvGraphicFramePr>
        <p:xfrm>
          <a:off x="5460813" y="3097850"/>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Reaction Diagrams (Answer it)</a:t>
            </a:r>
            <a:endParaRPr/>
          </a:p>
        </p:txBody>
      </p:sp>
      <p:sp>
        <p:nvSpPr>
          <p:cNvPr id="86" name="Google Shape;86;p17"/>
          <p:cNvSpPr txBox="1"/>
          <p:nvPr>
            <p:ph idx="1" type="body"/>
          </p:nvPr>
        </p:nvSpPr>
        <p:spPr>
          <a:xfrm>
            <a:off x="5414275" y="142150"/>
            <a:ext cx="3503400" cy="484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Examine the diagram and answer the following questions. </a:t>
            </a:r>
            <a:endParaRPr/>
          </a:p>
          <a:p>
            <a:pPr indent="0" lvl="0" marL="0" rtl="0" algn="l">
              <a:spcBef>
                <a:spcPts val="1600"/>
              </a:spcBef>
              <a:spcAft>
                <a:spcPts val="0"/>
              </a:spcAft>
              <a:buNone/>
            </a:pPr>
            <a:r>
              <a:rPr lang="en"/>
              <a:t>3.     What does the red line represent?</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4.     What does the blue line represent?</a:t>
            </a:r>
            <a:endParaRPr/>
          </a:p>
          <a:p>
            <a:pPr indent="0" lvl="0" marL="0" rtl="0" algn="l">
              <a:spcBef>
                <a:spcPts val="1600"/>
              </a:spcBef>
              <a:spcAft>
                <a:spcPts val="1600"/>
              </a:spcAft>
              <a:buNone/>
            </a:pPr>
            <a:r>
              <a:t/>
            </a:r>
            <a:endParaRPr/>
          </a:p>
        </p:txBody>
      </p:sp>
      <p:pic>
        <p:nvPicPr>
          <p:cNvPr id="87" name="Google Shape;87;p17"/>
          <p:cNvPicPr preferRelativeResize="0"/>
          <p:nvPr/>
        </p:nvPicPr>
        <p:blipFill>
          <a:blip r:embed="rId3">
            <a:alphaModFix/>
          </a:blip>
          <a:stretch>
            <a:fillRect/>
          </a:stretch>
        </p:blipFill>
        <p:spPr>
          <a:xfrm>
            <a:off x="110800" y="1152463"/>
            <a:ext cx="5143500" cy="3686175"/>
          </a:xfrm>
          <a:prstGeom prst="rect">
            <a:avLst/>
          </a:prstGeom>
          <a:noFill/>
          <a:ln>
            <a:noFill/>
          </a:ln>
        </p:spPr>
      </p:pic>
      <p:graphicFrame>
        <p:nvGraphicFramePr>
          <p:cNvPr id="88" name="Google Shape;88;p17"/>
          <p:cNvGraphicFramePr/>
          <p:nvPr/>
        </p:nvGraphicFramePr>
        <p:xfrm>
          <a:off x="5507350" y="1712075"/>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graphicFrame>
        <p:nvGraphicFramePr>
          <p:cNvPr id="89" name="Google Shape;89;p17"/>
          <p:cNvGraphicFramePr/>
          <p:nvPr/>
        </p:nvGraphicFramePr>
        <p:xfrm>
          <a:off x="5460813" y="3097850"/>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1108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Reaction Diagrams (Answer it)</a:t>
            </a:r>
            <a:endParaRPr/>
          </a:p>
        </p:txBody>
      </p:sp>
      <p:sp>
        <p:nvSpPr>
          <p:cNvPr id="95" name="Google Shape;95;p18"/>
          <p:cNvSpPr txBox="1"/>
          <p:nvPr>
            <p:ph idx="1" type="body"/>
          </p:nvPr>
        </p:nvSpPr>
        <p:spPr>
          <a:xfrm>
            <a:off x="5414275" y="142150"/>
            <a:ext cx="3503400" cy="484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Examine the diagram and answer the following questions. </a:t>
            </a:r>
            <a:endParaRPr/>
          </a:p>
          <a:p>
            <a:pPr indent="0" lvl="0" marL="0" rtl="0" algn="l">
              <a:spcBef>
                <a:spcPts val="1600"/>
              </a:spcBef>
              <a:spcAft>
                <a:spcPts val="0"/>
              </a:spcAft>
              <a:buNone/>
            </a:pPr>
            <a:r>
              <a:rPr lang="en"/>
              <a:t>5.  Describe how the activation energy changes without the enzyme and with it.</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6.    Drag the </a:t>
            </a:r>
            <a:r>
              <a:rPr lang="en">
                <a:solidFill>
                  <a:srgbClr val="38761D"/>
                </a:solidFill>
              </a:rPr>
              <a:t>green boxes</a:t>
            </a:r>
            <a:r>
              <a:rPr lang="en"/>
              <a:t> with the parts of the reaction to the correct place in the </a:t>
            </a:r>
            <a:r>
              <a:rPr b="1" lang="en"/>
              <a:t>reaction diagram. </a:t>
            </a:r>
            <a:endParaRPr b="1"/>
          </a:p>
          <a:p>
            <a:pPr indent="0" lvl="0" marL="0" rtl="0" algn="l">
              <a:spcBef>
                <a:spcPts val="1600"/>
              </a:spcBef>
              <a:spcAft>
                <a:spcPts val="1600"/>
              </a:spcAft>
              <a:buNone/>
            </a:pPr>
            <a:r>
              <a:t/>
            </a:r>
            <a:endParaRPr/>
          </a:p>
        </p:txBody>
      </p:sp>
      <p:pic>
        <p:nvPicPr>
          <p:cNvPr id="96" name="Google Shape;96;p18"/>
          <p:cNvPicPr preferRelativeResize="0"/>
          <p:nvPr/>
        </p:nvPicPr>
        <p:blipFill>
          <a:blip r:embed="rId3">
            <a:alphaModFix/>
          </a:blip>
          <a:stretch>
            <a:fillRect/>
          </a:stretch>
        </p:blipFill>
        <p:spPr>
          <a:xfrm>
            <a:off x="0" y="511000"/>
            <a:ext cx="5143500" cy="3686175"/>
          </a:xfrm>
          <a:prstGeom prst="rect">
            <a:avLst/>
          </a:prstGeom>
          <a:noFill/>
          <a:ln>
            <a:noFill/>
          </a:ln>
        </p:spPr>
      </p:pic>
      <p:graphicFrame>
        <p:nvGraphicFramePr>
          <p:cNvPr id="97" name="Google Shape;97;p18"/>
          <p:cNvGraphicFramePr/>
          <p:nvPr/>
        </p:nvGraphicFramePr>
        <p:xfrm>
          <a:off x="5507350" y="2013850"/>
          <a:ext cx="3000000" cy="3000000"/>
        </p:xfrm>
        <a:graphic>
          <a:graphicData uri="http://schemas.openxmlformats.org/drawingml/2006/table">
            <a:tbl>
              <a:tblPr>
                <a:noFill/>
                <a:tableStyleId>{525CA4D8-0309-4C58-B336-561D8C1B346B}</a:tableStyleId>
              </a:tblPr>
              <a:tblGrid>
                <a:gridCol w="3410325"/>
              </a:tblGrid>
              <a:tr h="5579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pic>
        <p:nvPicPr>
          <p:cNvPr id="98" name="Google Shape;98;p18"/>
          <p:cNvPicPr preferRelativeResize="0"/>
          <p:nvPr/>
        </p:nvPicPr>
        <p:blipFill>
          <a:blip r:embed="rId4">
            <a:alphaModFix/>
          </a:blip>
          <a:stretch>
            <a:fillRect/>
          </a:stretch>
        </p:blipFill>
        <p:spPr>
          <a:xfrm>
            <a:off x="22700" y="4345875"/>
            <a:ext cx="8696800" cy="934025"/>
          </a:xfrm>
          <a:prstGeom prst="rect">
            <a:avLst/>
          </a:prstGeom>
          <a:noFill/>
          <a:ln>
            <a:noFill/>
          </a:ln>
        </p:spPr>
      </p:pic>
      <p:graphicFrame>
        <p:nvGraphicFramePr>
          <p:cNvPr id="99" name="Google Shape;99;p18"/>
          <p:cNvGraphicFramePr/>
          <p:nvPr/>
        </p:nvGraphicFramePr>
        <p:xfrm>
          <a:off x="5808300" y="4012900"/>
          <a:ext cx="3000000" cy="3000000"/>
        </p:xfrm>
        <a:graphic>
          <a:graphicData uri="http://schemas.openxmlformats.org/drawingml/2006/table">
            <a:tbl>
              <a:tblPr>
                <a:noFill/>
                <a:tableStyleId>{525CA4D8-0309-4C58-B336-561D8C1B346B}</a:tableStyleId>
              </a:tblPr>
              <a:tblGrid>
                <a:gridCol w="656675"/>
              </a:tblGrid>
              <a:tr h="380750">
                <a:tc>
                  <a:txBody>
                    <a:bodyPr/>
                    <a:lstStyle/>
                    <a:p>
                      <a:pPr indent="0" lvl="0" marL="0" rtl="0" algn="l">
                        <a:spcBef>
                          <a:spcPts val="0"/>
                        </a:spcBef>
                        <a:spcAft>
                          <a:spcPts val="0"/>
                        </a:spcAft>
                        <a:buNone/>
                      </a:pPr>
                      <a:r>
                        <a:rPr lang="en"/>
                        <a:t>H</a:t>
                      </a:r>
                      <a:r>
                        <a:rPr lang="en" sz="1000"/>
                        <a:t>2</a:t>
                      </a:r>
                      <a:r>
                        <a:rPr lang="en"/>
                        <a:t>O</a:t>
                      </a:r>
                      <a:r>
                        <a:rPr lang="en" sz="900"/>
                        <a:t>2</a:t>
                      </a:r>
                      <a:endParaRPr sz="900"/>
                    </a:p>
                  </a:txBody>
                  <a:tcPr marT="91425" marB="91425" marR="91425" marL="91425">
                    <a:lnL cap="flat" cmpd="sng" w="9525">
                      <a:solidFill>
                        <a:srgbClr val="00FF00"/>
                      </a:solidFill>
                      <a:prstDash val="solid"/>
                      <a:round/>
                      <a:headEnd len="sm" w="sm" type="none"/>
                      <a:tailEnd len="sm" w="sm" type="none"/>
                    </a:lnL>
                    <a:lnR cap="flat" cmpd="sng" w="9525">
                      <a:solidFill>
                        <a:srgbClr val="00FF00"/>
                      </a:solidFill>
                      <a:prstDash val="solid"/>
                      <a:round/>
                      <a:headEnd len="sm" w="sm" type="none"/>
                      <a:tailEnd len="sm" w="sm" type="none"/>
                    </a:lnR>
                    <a:lnT cap="flat" cmpd="sng" w="9525">
                      <a:solidFill>
                        <a:srgbClr val="00FF00"/>
                      </a:solidFill>
                      <a:prstDash val="solid"/>
                      <a:round/>
                      <a:headEnd len="sm" w="sm" type="none"/>
                      <a:tailEnd len="sm" w="sm" type="none"/>
                    </a:lnT>
                    <a:lnB cap="flat" cmpd="sng" w="9525">
                      <a:solidFill>
                        <a:srgbClr val="00FF00"/>
                      </a:solidFill>
                      <a:prstDash val="solid"/>
                      <a:round/>
                      <a:headEnd len="sm" w="sm" type="none"/>
                      <a:tailEnd len="sm" w="sm" type="none"/>
                    </a:lnB>
                  </a:tcPr>
                </a:tc>
              </a:tr>
            </a:tbl>
          </a:graphicData>
        </a:graphic>
      </p:graphicFrame>
      <p:graphicFrame>
        <p:nvGraphicFramePr>
          <p:cNvPr id="100" name="Google Shape;100;p18"/>
          <p:cNvGraphicFramePr/>
          <p:nvPr/>
        </p:nvGraphicFramePr>
        <p:xfrm>
          <a:off x="7754075" y="3731925"/>
          <a:ext cx="3000000" cy="3000000"/>
        </p:xfrm>
        <a:graphic>
          <a:graphicData uri="http://schemas.openxmlformats.org/drawingml/2006/table">
            <a:tbl>
              <a:tblPr>
                <a:noFill/>
                <a:tableStyleId>{525CA4D8-0309-4C58-B336-561D8C1B346B}</a:tableStyleId>
              </a:tblPr>
              <a:tblGrid>
                <a:gridCol w="1163600"/>
              </a:tblGrid>
              <a:tr h="380750">
                <a:tc>
                  <a:txBody>
                    <a:bodyPr/>
                    <a:lstStyle/>
                    <a:p>
                      <a:pPr indent="0" lvl="0" marL="0" rtl="0" algn="l">
                        <a:spcBef>
                          <a:spcPts val="0"/>
                        </a:spcBef>
                        <a:spcAft>
                          <a:spcPts val="0"/>
                        </a:spcAft>
                        <a:buNone/>
                      </a:pPr>
                      <a:r>
                        <a:rPr lang="en"/>
                        <a:t>H</a:t>
                      </a:r>
                      <a:r>
                        <a:rPr lang="en" sz="1000"/>
                        <a:t>2</a:t>
                      </a:r>
                      <a:r>
                        <a:rPr lang="en"/>
                        <a:t>O+O</a:t>
                      </a:r>
                      <a:r>
                        <a:rPr lang="en" sz="900"/>
                        <a:t>2</a:t>
                      </a:r>
                      <a:endParaRPr sz="900"/>
                    </a:p>
                  </a:txBody>
                  <a:tcPr marT="91425" marB="91425" marR="91425" marL="91425">
                    <a:lnL cap="flat" cmpd="sng" w="9525">
                      <a:solidFill>
                        <a:srgbClr val="00FF00"/>
                      </a:solidFill>
                      <a:prstDash val="solid"/>
                      <a:round/>
                      <a:headEnd len="sm" w="sm" type="none"/>
                      <a:tailEnd len="sm" w="sm" type="none"/>
                    </a:lnL>
                    <a:lnR cap="flat" cmpd="sng" w="9525">
                      <a:solidFill>
                        <a:srgbClr val="00FF00"/>
                      </a:solidFill>
                      <a:prstDash val="solid"/>
                      <a:round/>
                      <a:headEnd len="sm" w="sm" type="none"/>
                      <a:tailEnd len="sm" w="sm" type="none"/>
                    </a:lnR>
                    <a:lnT cap="flat" cmpd="sng" w="9525">
                      <a:solidFill>
                        <a:srgbClr val="00FF00"/>
                      </a:solidFill>
                      <a:prstDash val="solid"/>
                      <a:round/>
                      <a:headEnd len="sm" w="sm" type="none"/>
                      <a:tailEnd len="sm" w="sm" type="none"/>
                    </a:lnT>
                    <a:lnB cap="flat" cmpd="sng" w="9525">
                      <a:solidFill>
                        <a:srgbClr val="00FF00"/>
                      </a:solidFill>
                      <a:prstDash val="solid"/>
                      <a:round/>
                      <a:headEnd len="sm" w="sm" type="none"/>
                      <a:tailEnd len="sm" w="sm" type="none"/>
                    </a:lnB>
                  </a:tcPr>
                </a:tc>
              </a:tr>
            </a:tbl>
          </a:graphicData>
        </a:graphic>
      </p:graphicFrame>
      <p:graphicFrame>
        <p:nvGraphicFramePr>
          <p:cNvPr id="101" name="Google Shape;101;p18"/>
          <p:cNvGraphicFramePr/>
          <p:nvPr/>
        </p:nvGraphicFramePr>
        <p:xfrm>
          <a:off x="6896150" y="4197175"/>
          <a:ext cx="3000000" cy="3000000"/>
        </p:xfrm>
        <a:graphic>
          <a:graphicData uri="http://schemas.openxmlformats.org/drawingml/2006/table">
            <a:tbl>
              <a:tblPr>
                <a:noFill/>
                <a:tableStyleId>{525CA4D8-0309-4C58-B336-561D8C1B346B}</a:tableStyleId>
              </a:tblPr>
              <a:tblGrid>
                <a:gridCol w="1163600"/>
              </a:tblGrid>
              <a:tr h="380750">
                <a:tc>
                  <a:txBody>
                    <a:bodyPr/>
                    <a:lstStyle/>
                    <a:p>
                      <a:pPr indent="0" lvl="0" marL="0" rtl="0" algn="l">
                        <a:spcBef>
                          <a:spcPts val="0"/>
                        </a:spcBef>
                        <a:spcAft>
                          <a:spcPts val="0"/>
                        </a:spcAft>
                        <a:buNone/>
                      </a:pPr>
                      <a:r>
                        <a:rPr lang="en"/>
                        <a:t>Catalase</a:t>
                      </a:r>
                      <a:endParaRPr sz="900"/>
                    </a:p>
                  </a:txBody>
                  <a:tcPr marT="91425" marB="91425" marR="91425" marL="91425">
                    <a:lnL cap="flat" cmpd="sng" w="9525">
                      <a:solidFill>
                        <a:srgbClr val="00FF00"/>
                      </a:solidFill>
                      <a:prstDash val="solid"/>
                      <a:round/>
                      <a:headEnd len="sm" w="sm" type="none"/>
                      <a:tailEnd len="sm" w="sm" type="none"/>
                    </a:lnL>
                    <a:lnR cap="flat" cmpd="sng" w="9525">
                      <a:solidFill>
                        <a:srgbClr val="00FF00"/>
                      </a:solidFill>
                      <a:prstDash val="solid"/>
                      <a:round/>
                      <a:headEnd len="sm" w="sm" type="none"/>
                      <a:tailEnd len="sm" w="sm" type="none"/>
                    </a:lnR>
                    <a:lnT cap="flat" cmpd="sng" w="9525">
                      <a:solidFill>
                        <a:srgbClr val="00FF00"/>
                      </a:solidFill>
                      <a:prstDash val="solid"/>
                      <a:round/>
                      <a:headEnd len="sm" w="sm" type="none"/>
                      <a:tailEnd len="sm" w="sm" type="none"/>
                    </a:lnT>
                    <a:lnB cap="flat" cmpd="sng" w="9525">
                      <a:solidFill>
                        <a:srgbClr val="00FF00"/>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242200" y="695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Concentration</a:t>
            </a:r>
            <a:endParaRPr/>
          </a:p>
        </p:txBody>
      </p:sp>
      <p:sp>
        <p:nvSpPr>
          <p:cNvPr id="107" name="Google Shape;107;p19"/>
          <p:cNvSpPr txBox="1"/>
          <p:nvPr>
            <p:ph idx="1" type="body"/>
          </p:nvPr>
        </p:nvSpPr>
        <p:spPr>
          <a:xfrm>
            <a:off x="137925" y="964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Concentration</a:t>
            </a:r>
            <a:r>
              <a:rPr lang="en"/>
              <a:t> refers to the amount of a certain substance in defined space.  In today’s experiment, you may be changing the concentration of the hydrogen peroxide, the concentration of soap added, or the concentration of salt added.  Things with lower concentration are sometimes referred to as </a:t>
            </a:r>
            <a:r>
              <a:rPr b="1" lang="en"/>
              <a:t>diluted. </a:t>
            </a:r>
            <a:r>
              <a:rPr lang="en"/>
              <a:t>As a general rule in science, we work from lowest concentration to highest to keep samples from being contaminated. </a:t>
            </a:r>
            <a:endParaRPr/>
          </a:p>
          <a:p>
            <a:pPr indent="-342900" lvl="0" marL="457200" rtl="0" algn="l">
              <a:spcBef>
                <a:spcPts val="1600"/>
              </a:spcBef>
              <a:spcAft>
                <a:spcPts val="0"/>
              </a:spcAft>
              <a:buSzPts val="1800"/>
              <a:buAutoNum type="arabicPeriod"/>
            </a:pPr>
            <a:r>
              <a:rPr lang="en"/>
              <a:t>Summarize what concentration is:</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AutoNum type="arabicPeriod"/>
            </a:pPr>
            <a:r>
              <a:rPr lang="en"/>
              <a:t>Explain why we work from low concentration to high concentration. </a:t>
            </a:r>
            <a:endParaRPr/>
          </a:p>
        </p:txBody>
      </p:sp>
      <p:pic>
        <p:nvPicPr>
          <p:cNvPr id="108" name="Google Shape;108;p19"/>
          <p:cNvPicPr preferRelativeResize="0"/>
          <p:nvPr/>
        </p:nvPicPr>
        <p:blipFill>
          <a:blip r:embed="rId3">
            <a:alphaModFix/>
          </a:blip>
          <a:stretch>
            <a:fillRect/>
          </a:stretch>
        </p:blipFill>
        <p:spPr>
          <a:xfrm>
            <a:off x="4921450" y="-142898"/>
            <a:ext cx="2152425" cy="1160625"/>
          </a:xfrm>
          <a:prstGeom prst="rect">
            <a:avLst/>
          </a:prstGeom>
          <a:noFill/>
          <a:ln>
            <a:noFill/>
          </a:ln>
        </p:spPr>
      </p:pic>
      <p:graphicFrame>
        <p:nvGraphicFramePr>
          <p:cNvPr id="109" name="Google Shape;109;p19"/>
          <p:cNvGraphicFramePr/>
          <p:nvPr/>
        </p:nvGraphicFramePr>
        <p:xfrm>
          <a:off x="676550" y="3458600"/>
          <a:ext cx="3000000" cy="3000000"/>
        </p:xfrm>
        <a:graphic>
          <a:graphicData uri="http://schemas.openxmlformats.org/drawingml/2006/table">
            <a:tbl>
              <a:tblPr>
                <a:noFill/>
                <a:tableStyleId>{525CA4D8-0309-4C58-B336-561D8C1B346B}</a:tableStyleId>
              </a:tblPr>
              <a:tblGrid>
                <a:gridCol w="8155750"/>
              </a:tblGrid>
              <a:tr h="514225">
                <a:tc>
                  <a:txBody>
                    <a:bodyPr/>
                    <a:lstStyle/>
                    <a:p>
                      <a:pPr indent="0" lvl="0" marL="0" rtl="0" algn="l">
                        <a:spcBef>
                          <a:spcPts val="0"/>
                        </a:spcBef>
                        <a:spcAft>
                          <a:spcPts val="0"/>
                        </a:spcAft>
                        <a:buNone/>
                      </a:pPr>
                      <a:r>
                        <a:t/>
                      </a:r>
                      <a:endParaRPr/>
                    </a:p>
                  </a:txBody>
                  <a:tcPr marT="91425" marB="91425" marR="91425" marL="91425">
                    <a:lnL cap="flat" cmpd="sng" w="9525">
                      <a:solidFill>
                        <a:srgbClr val="980000"/>
                      </a:solidFill>
                      <a:prstDash val="solid"/>
                      <a:round/>
                      <a:headEnd len="sm" w="sm" type="none"/>
                      <a:tailEnd len="sm" w="sm" type="none"/>
                    </a:lnL>
                    <a:lnR cap="flat" cmpd="sng" w="9525">
                      <a:solidFill>
                        <a:srgbClr val="980000"/>
                      </a:solidFill>
                      <a:prstDash val="solid"/>
                      <a:round/>
                      <a:headEnd len="sm" w="sm" type="none"/>
                      <a:tailEnd len="sm" w="sm" type="none"/>
                    </a:lnR>
                    <a:lnT cap="flat" cmpd="sng" w="9525">
                      <a:solidFill>
                        <a:srgbClr val="980000"/>
                      </a:solidFill>
                      <a:prstDash val="solid"/>
                      <a:round/>
                      <a:headEnd len="sm" w="sm" type="none"/>
                      <a:tailEnd len="sm" w="sm" type="none"/>
                    </a:lnT>
                    <a:lnB cap="flat" cmpd="sng" w="9525">
                      <a:solidFill>
                        <a:srgbClr val="980000"/>
                      </a:solidFill>
                      <a:prstDash val="solid"/>
                      <a:round/>
                      <a:headEnd len="sm" w="sm" type="none"/>
                      <a:tailEnd len="sm" w="sm" type="none"/>
                    </a:lnB>
                  </a:tcPr>
                </a:tc>
              </a:tr>
            </a:tbl>
          </a:graphicData>
        </a:graphic>
      </p:graphicFrame>
      <p:graphicFrame>
        <p:nvGraphicFramePr>
          <p:cNvPr id="110" name="Google Shape;110;p19"/>
          <p:cNvGraphicFramePr/>
          <p:nvPr/>
        </p:nvGraphicFramePr>
        <p:xfrm>
          <a:off x="676550" y="4529850"/>
          <a:ext cx="3000000" cy="3000000"/>
        </p:xfrm>
        <a:graphic>
          <a:graphicData uri="http://schemas.openxmlformats.org/drawingml/2006/table">
            <a:tbl>
              <a:tblPr>
                <a:noFill/>
                <a:tableStyleId>{525CA4D8-0309-4C58-B336-561D8C1B346B}</a:tableStyleId>
              </a:tblPr>
              <a:tblGrid>
                <a:gridCol w="8155750"/>
              </a:tblGrid>
              <a:tr h="514225">
                <a:tc>
                  <a:txBody>
                    <a:bodyPr/>
                    <a:lstStyle/>
                    <a:p>
                      <a:pPr indent="0" lvl="0" marL="0" rtl="0" algn="l">
                        <a:spcBef>
                          <a:spcPts val="0"/>
                        </a:spcBef>
                        <a:spcAft>
                          <a:spcPts val="0"/>
                        </a:spcAft>
                        <a:buNone/>
                      </a:pPr>
                      <a:r>
                        <a:t/>
                      </a:r>
                      <a:endParaRPr/>
                    </a:p>
                  </a:txBody>
                  <a:tcPr marT="91425" marB="91425" marR="91425" marL="91425">
                    <a:lnL cap="flat" cmpd="sng" w="9525">
                      <a:solidFill>
                        <a:srgbClr val="980000"/>
                      </a:solidFill>
                      <a:prstDash val="solid"/>
                      <a:round/>
                      <a:headEnd len="sm" w="sm" type="none"/>
                      <a:tailEnd len="sm" w="sm" type="none"/>
                    </a:lnL>
                    <a:lnR cap="flat" cmpd="sng" w="9525">
                      <a:solidFill>
                        <a:srgbClr val="980000"/>
                      </a:solidFill>
                      <a:prstDash val="solid"/>
                      <a:round/>
                      <a:headEnd len="sm" w="sm" type="none"/>
                      <a:tailEnd len="sm" w="sm" type="none"/>
                    </a:lnR>
                    <a:lnT cap="flat" cmpd="sng" w="9525">
                      <a:solidFill>
                        <a:srgbClr val="980000"/>
                      </a:solidFill>
                      <a:prstDash val="solid"/>
                      <a:round/>
                      <a:headEnd len="sm" w="sm" type="none"/>
                      <a:tailEnd len="sm" w="sm" type="none"/>
                    </a:lnT>
                    <a:lnB cap="flat" cmpd="sng" w="9525">
                      <a:solidFill>
                        <a:srgbClr val="980000"/>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Safety Review</a:t>
            </a:r>
            <a:endParaRPr/>
          </a:p>
        </p:txBody>
      </p:sp>
      <p:sp>
        <p:nvSpPr>
          <p:cNvPr id="116" name="Google Shape;116;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Hopefully you remember this by now but . .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Assume everything is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The first priority in the science lab is </a:t>
            </a:r>
            <a:endParaRPr/>
          </a:p>
          <a:p>
            <a:pPr indent="0" lvl="0" marL="0" rtl="0" algn="l">
              <a:spcBef>
                <a:spcPts val="1600"/>
              </a:spcBef>
              <a:spcAft>
                <a:spcPts val="1600"/>
              </a:spcAft>
              <a:buNone/>
            </a:pPr>
            <a:r>
              <a:t/>
            </a:r>
            <a:endParaRPr/>
          </a:p>
        </p:txBody>
      </p:sp>
      <p:pic>
        <p:nvPicPr>
          <p:cNvPr id="117" name="Google Shape;117;p20"/>
          <p:cNvPicPr preferRelativeResize="0"/>
          <p:nvPr/>
        </p:nvPicPr>
        <p:blipFill>
          <a:blip r:embed="rId3">
            <a:alphaModFix/>
          </a:blip>
          <a:stretch>
            <a:fillRect/>
          </a:stretch>
        </p:blipFill>
        <p:spPr>
          <a:xfrm>
            <a:off x="5802519" y="0"/>
            <a:ext cx="3204401" cy="2282150"/>
          </a:xfrm>
          <a:prstGeom prst="rect">
            <a:avLst/>
          </a:prstGeom>
          <a:noFill/>
          <a:ln>
            <a:noFill/>
          </a:ln>
        </p:spPr>
      </p:pic>
      <p:graphicFrame>
        <p:nvGraphicFramePr>
          <p:cNvPr id="118" name="Google Shape;118;p20"/>
          <p:cNvGraphicFramePr/>
          <p:nvPr/>
        </p:nvGraphicFramePr>
        <p:xfrm>
          <a:off x="2692325" y="2117525"/>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graphicFrame>
        <p:nvGraphicFramePr>
          <p:cNvPr id="119" name="Google Shape;119;p20"/>
          <p:cNvGraphicFramePr/>
          <p:nvPr/>
        </p:nvGraphicFramePr>
        <p:xfrm>
          <a:off x="4084250" y="3069275"/>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Look back at the Yeast Sphere Day 1 Assignment</a:t>
            </a:r>
            <a:endParaRPr/>
          </a:p>
        </p:txBody>
      </p:sp>
      <p:sp>
        <p:nvSpPr>
          <p:cNvPr id="125" name="Google Shape;12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Record the condition you chose in the box below (salt, temperature, soap).</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graphicFrame>
        <p:nvGraphicFramePr>
          <p:cNvPr id="126" name="Google Shape;126;p21"/>
          <p:cNvGraphicFramePr/>
          <p:nvPr/>
        </p:nvGraphicFramePr>
        <p:xfrm>
          <a:off x="2541725" y="1677325"/>
          <a:ext cx="3000000" cy="3000000"/>
        </p:xfrm>
        <a:graphic>
          <a:graphicData uri="http://schemas.openxmlformats.org/drawingml/2006/table">
            <a:tbl>
              <a:tblPr>
                <a:noFill/>
                <a:tableStyleId>{525CA4D8-0309-4C58-B336-561D8C1B346B}</a:tableStyleId>
              </a:tblPr>
              <a:tblGrid>
                <a:gridCol w="3410325"/>
              </a:tblGrid>
              <a:tr h="572700">
                <a:tc>
                  <a:txBody>
                    <a:bodyPr/>
                    <a:lstStyle/>
                    <a:p>
                      <a:pPr indent="0" lvl="0" marL="0" rtl="0" algn="l">
                        <a:spcBef>
                          <a:spcPts val="0"/>
                        </a:spcBef>
                        <a:spcAft>
                          <a:spcPts val="0"/>
                        </a:spcAft>
                        <a:buNone/>
                      </a:pPr>
                      <a:r>
                        <a:t/>
                      </a:r>
                      <a:endParaRPr/>
                    </a:p>
                  </a:txBody>
                  <a:tcPr marT="91425" marB="91425" marR="91425" marL="91425">
                    <a:lnL cap="flat" cmpd="sng" w="9525">
                      <a:solidFill>
                        <a:srgbClr val="CC0000"/>
                      </a:solidFill>
                      <a:prstDash val="solid"/>
                      <a:round/>
                      <a:headEnd len="sm" w="sm" type="none"/>
                      <a:tailEnd len="sm" w="sm" type="none"/>
                    </a:lnL>
                    <a:lnR cap="flat" cmpd="sng" w="9525">
                      <a:solidFill>
                        <a:srgbClr val="CC0000"/>
                      </a:solidFill>
                      <a:prstDash val="solid"/>
                      <a:round/>
                      <a:headEnd len="sm" w="sm" type="none"/>
                      <a:tailEnd len="sm" w="sm" type="none"/>
                    </a:lnR>
                    <a:lnT cap="flat" cmpd="sng" w="9525">
                      <a:solidFill>
                        <a:srgbClr val="CC0000"/>
                      </a:solidFill>
                      <a:prstDash val="solid"/>
                      <a:round/>
                      <a:headEnd len="sm" w="sm" type="none"/>
                      <a:tailEnd len="sm" w="sm" type="none"/>
                    </a:lnT>
                    <a:lnB cap="flat" cmpd="sng" w="9525">
                      <a:solidFill>
                        <a:srgbClr val="CC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