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</p:sldIdLst>
  <p:sldSz cy="5143500" cx="9144000"/>
  <p:notesSz cx="6858000" cy="9144000"/>
  <p:embeddedFontLst>
    <p:embeddedFont>
      <p:font typeface="Robot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691BCF9-ADE9-4C67-AAEC-4ED95732C8AB}">
  <a:tblStyle styleId="{1691BCF9-ADE9-4C67-AAEC-4ED95732C8A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11" Type="http://schemas.openxmlformats.org/officeDocument/2006/relationships/slide" Target="slides/slide5.xml"/><Relationship Id="rId22" Type="http://schemas.openxmlformats.org/officeDocument/2006/relationships/font" Target="fonts/Roboto-bold.fntdata"/><Relationship Id="rId10" Type="http://schemas.openxmlformats.org/officeDocument/2006/relationships/slide" Target="slides/slide4.xml"/><Relationship Id="rId21" Type="http://schemas.openxmlformats.org/officeDocument/2006/relationships/font" Target="fonts/Roboto-regular.fntdata"/><Relationship Id="rId13" Type="http://schemas.openxmlformats.org/officeDocument/2006/relationships/slide" Target="slides/slide7.xml"/><Relationship Id="rId24" Type="http://schemas.openxmlformats.org/officeDocument/2006/relationships/font" Target="fonts/Roboto-boldItalic.fntdata"/><Relationship Id="rId12" Type="http://schemas.openxmlformats.org/officeDocument/2006/relationships/slide" Target="slides/slide6.xml"/><Relationship Id="rId23" Type="http://schemas.openxmlformats.org/officeDocument/2006/relationships/font" Target="fonts/Roboto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1.xml"/><Relationship Id="rId19" Type="http://schemas.openxmlformats.org/officeDocument/2006/relationships/slide" Target="slides/slide13.xml"/><Relationship Id="rId6" Type="http://schemas.openxmlformats.org/officeDocument/2006/relationships/notesMaster" Target="notesMasters/notesMaster1.xml"/><Relationship Id="rId18" Type="http://schemas.openxmlformats.org/officeDocument/2006/relationships/slide" Target="slides/slide12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d8ef694296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d8ef694296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d8ef694296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d8ef69429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d8ef694296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d8ef694296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d8ef694296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d8ef694296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d8ef694296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d8ef694296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 justification - refer to justification planning.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d6211b26fe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d6211b26fe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d6211b26fe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d6211b26fe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d6211b26fe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d6211b26fe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d6211b26fe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d6211b26fe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d6211b26fe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d6211b26fe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d6211b26fe_0_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d6211b26fe_0_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d6211b26fe_0_8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d6211b26fe_0_8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d6211b26fe_0_8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2" name="Google Shape;102;gd6211b26fe_0_8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>
                <a:solidFill>
                  <a:schemeClr val="dk1"/>
                </a:solidFill>
              </a:defRPr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●"/>
              <a:defRPr>
                <a:solidFill>
                  <a:schemeClr val="dk1"/>
                </a:solidFill>
              </a:defRPr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  <a:defRPr>
                <a:solidFill>
                  <a:schemeClr val="dk1"/>
                </a:solidFill>
              </a:defRPr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■"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lt2"/>
                </a:solidFill>
              </a:defRPr>
            </a:lvl1pPr>
            <a:lvl2pPr lvl="1" algn="r">
              <a:buNone/>
              <a:defRPr sz="1000">
                <a:solidFill>
                  <a:schemeClr val="lt2"/>
                </a:solidFill>
              </a:defRPr>
            </a:lvl2pPr>
            <a:lvl3pPr lvl="2" algn="r">
              <a:buNone/>
              <a:defRPr sz="1000">
                <a:solidFill>
                  <a:schemeClr val="lt2"/>
                </a:solidFill>
              </a:defRPr>
            </a:lvl3pPr>
            <a:lvl4pPr lvl="3" algn="r">
              <a:buNone/>
              <a:defRPr sz="1000">
                <a:solidFill>
                  <a:schemeClr val="lt2"/>
                </a:solidFill>
              </a:defRPr>
            </a:lvl4pPr>
            <a:lvl5pPr lvl="4" algn="r">
              <a:buNone/>
              <a:defRPr sz="1000">
                <a:solidFill>
                  <a:schemeClr val="lt2"/>
                </a:solidFill>
              </a:defRPr>
            </a:lvl5pPr>
            <a:lvl6pPr lvl="5" algn="r">
              <a:buNone/>
              <a:defRPr sz="1000">
                <a:solidFill>
                  <a:schemeClr val="lt2"/>
                </a:solidFill>
              </a:defRPr>
            </a:lvl6pPr>
            <a:lvl7pPr lvl="6" algn="r">
              <a:buNone/>
              <a:defRPr sz="1000">
                <a:solidFill>
                  <a:schemeClr val="lt2"/>
                </a:solidFill>
              </a:defRPr>
            </a:lvl7pPr>
            <a:lvl8pPr lvl="7" algn="r">
              <a:buNone/>
              <a:defRPr sz="1000">
                <a:solidFill>
                  <a:schemeClr val="lt2"/>
                </a:solidFill>
              </a:defRPr>
            </a:lvl8pPr>
            <a:lvl9pPr lvl="8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jhszFBtBPoI" TargetMode="External"/><Relationship Id="rId4" Type="http://schemas.openxmlformats.org/officeDocument/2006/relationships/hyperlink" Target="https://www.youtube.com/watch?v=jhszFBtBPoI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517175" y="89600"/>
            <a:ext cx="8254500" cy="847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Kinetic Molecular Theory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84125" y="80497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Warm up to be completed in your notes or digitally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Look at the visual model below and explain what you think is happening. 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31550" y="1597575"/>
            <a:ext cx="3133725" cy="3105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Amoeba</a:t>
            </a:r>
            <a:r>
              <a:rPr lang="en" u="sng">
                <a:solidFill>
                  <a:schemeClr val="hlink"/>
                </a:solidFill>
                <a:hlinkClick r:id="rId4"/>
              </a:rPr>
              <a:t> Sisters Diffusion Video</a:t>
            </a:r>
            <a:endParaRPr/>
          </a:p>
        </p:txBody>
      </p:sp>
      <p:sp>
        <p:nvSpPr>
          <p:cNvPr id="112" name="Google Shape;112;p22"/>
          <p:cNvSpPr txBox="1"/>
          <p:nvPr>
            <p:ph idx="1" type="body"/>
          </p:nvPr>
        </p:nvSpPr>
        <p:spPr>
          <a:xfrm>
            <a:off x="311700" y="11295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2 things you noticed:</a:t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Lab: Safety Considerations</a:t>
            </a:r>
            <a:endParaRPr/>
          </a:p>
        </p:txBody>
      </p:sp>
      <p:sp>
        <p:nvSpPr>
          <p:cNvPr id="118" name="Google Shape;11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will be using a hot plate today to heat water.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	-Unplug when done.</a:t>
            </a:r>
            <a:br>
              <a:rPr lang="en"/>
            </a:br>
            <a:r>
              <a:rPr lang="en"/>
              <a:t>	-Do not remove your beaker from the plate once it is heated.</a:t>
            </a:r>
            <a:br>
              <a:rPr lang="en"/>
            </a:br>
            <a:r>
              <a:rPr lang="en"/>
              <a:t>	-Do not touch the hot plate or the liquid.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Handle glassware carefully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Remember that horseplay is unacceptable in the lab!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What safety gear should we wear?</a:t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The data you will be collecting	</a:t>
            </a:r>
            <a:endParaRPr/>
          </a:p>
        </p:txBody>
      </p:sp>
      <p:sp>
        <p:nvSpPr>
          <p:cNvPr id="124" name="Google Shape;124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You will have 2 treatments of water at different temperatures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-Water heated on hot plate       - ice water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-You will record the temperature of each treatment.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-You will add two drops of food coloring to each treatment and time how long it takes it to fully diffuse through the water.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Procedures</a:t>
            </a:r>
            <a:endParaRPr/>
          </a:p>
        </p:txBody>
      </p:sp>
      <p:sp>
        <p:nvSpPr>
          <p:cNvPr id="130" name="Google Shape;130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-Fill each beaker with 300mL of water.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-Heat one on the hot plate until </a:t>
            </a:r>
            <a:r>
              <a:rPr lang="en"/>
              <a:t>steam</a:t>
            </a:r>
            <a:r>
              <a:rPr lang="en"/>
              <a:t> rises.   While it is heating, you can do the other to treatment.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-Add ice to water in the other beaker.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-Take the temperature of the ice water. Remove the thermometer, then drop in two drops of food coloring and use a </a:t>
            </a:r>
            <a:r>
              <a:rPr lang="en"/>
              <a:t>STOPWATCH</a:t>
            </a:r>
            <a:r>
              <a:rPr lang="en"/>
              <a:t> to time how long it takes for the liquid to fully diffuse.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-Do the same for the hot water when steam is rolling off of it. DO NOT TOUCH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Record data in the CER slide table.  When you are finished, write a STRONG paragraph for your justification.  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E06666"/>
        </a:solidFill>
      </p:bgPr>
    </p:bg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6"/>
          <p:cNvSpPr txBox="1"/>
          <p:nvPr/>
        </p:nvSpPr>
        <p:spPr>
          <a:xfrm>
            <a:off x="118350" y="0"/>
            <a:ext cx="8907300" cy="45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Guiding Question: </a:t>
            </a:r>
            <a:r>
              <a:rPr lang="en" sz="1550">
                <a:solidFill>
                  <a:srgbClr val="3C4043"/>
                </a:solidFill>
                <a:latin typeface="Roboto"/>
                <a:ea typeface="Roboto"/>
                <a:cs typeface="Roboto"/>
                <a:sym typeface="Roboto"/>
              </a:rPr>
              <a:t>What effect does temperature have on the speed of particle motion?</a:t>
            </a:r>
            <a:endParaRPr sz="1900"/>
          </a:p>
        </p:txBody>
      </p:sp>
      <p:sp>
        <p:nvSpPr>
          <p:cNvPr id="136" name="Google Shape;136;p26"/>
          <p:cNvSpPr txBox="1"/>
          <p:nvPr/>
        </p:nvSpPr>
        <p:spPr>
          <a:xfrm>
            <a:off x="118350" y="654725"/>
            <a:ext cx="8907300" cy="459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Claim: Heat increases the speed of particle motion</a:t>
            </a:r>
            <a:endParaRPr/>
          </a:p>
        </p:txBody>
      </p:sp>
      <p:sp>
        <p:nvSpPr>
          <p:cNvPr id="137" name="Google Shape;137;p26"/>
          <p:cNvSpPr txBox="1"/>
          <p:nvPr/>
        </p:nvSpPr>
        <p:spPr>
          <a:xfrm>
            <a:off x="118350" y="1196250"/>
            <a:ext cx="4389000" cy="3855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Evidence: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0000"/>
              </a:solidFill>
            </a:endParaRPr>
          </a:p>
        </p:txBody>
      </p:sp>
      <p:sp>
        <p:nvSpPr>
          <p:cNvPr id="138" name="Google Shape;138;p26"/>
          <p:cNvSpPr txBox="1"/>
          <p:nvPr/>
        </p:nvSpPr>
        <p:spPr>
          <a:xfrm>
            <a:off x="4671500" y="1309450"/>
            <a:ext cx="4389000" cy="3855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Justification: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26"/>
          <p:cNvSpPr txBox="1"/>
          <p:nvPr/>
        </p:nvSpPr>
        <p:spPr>
          <a:xfrm>
            <a:off x="8445625" y="0"/>
            <a:ext cx="698400" cy="2469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/>
              <a:t>Red</a:t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140" name="Google Shape;140;p26"/>
          <p:cNvGraphicFramePr/>
          <p:nvPr/>
        </p:nvGraphicFramePr>
        <p:xfrm>
          <a:off x="118350" y="152967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{1691BCF9-ADE9-4C67-AAEC-4ED95732C8AB}</a:tableStyleId>
              </a:tblPr>
              <a:tblGrid>
                <a:gridCol w="1389300"/>
                <a:gridCol w="1389300"/>
                <a:gridCol w="1389300"/>
              </a:tblGrid>
              <a:tr h="1054325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Treatment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Temperature (degrees C)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Time for total diffusion (min:sec)</a:t>
                      </a:r>
                      <a:endParaRPr/>
                    </a:p>
                  </a:txBody>
                  <a:tcPr marT="91425" marB="91425" marR="91425" marL="91425"/>
                </a:tc>
              </a:tr>
              <a:tr h="4022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Ice Water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  <a:tr h="403100"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/>
                        <a:t>Hot Water</a:t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/>
                    </a:p>
                  </a:txBody>
                  <a:tcPr marT="91425" marB="91425" marR="91425" marL="91425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/>
          <p:nvPr>
            <p:ph type="title"/>
          </p:nvPr>
        </p:nvSpPr>
        <p:spPr>
          <a:xfrm>
            <a:off x="93375" y="597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Today’s Goals and Assessment</a:t>
            </a:r>
            <a:endParaRPr/>
          </a:p>
        </p:txBody>
      </p:sp>
      <p:sp>
        <p:nvSpPr>
          <p:cNvPr id="62" name="Google Shape;62;p14"/>
          <p:cNvSpPr txBox="1"/>
          <p:nvPr>
            <p:ph idx="1" type="body"/>
          </p:nvPr>
        </p:nvSpPr>
        <p:spPr>
          <a:xfrm>
            <a:off x="144750" y="523175"/>
            <a:ext cx="8922300" cy="4511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-To understand what temperature is and the units we use to measure it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-To understand the differences between theories and laws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-Plan and carry out an investigation into Kinetic Molecular Theory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-Understand what diffusion is.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-Support scientific claims with reasoning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Assessment (LAB GRADE)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-notes and practice questions (20%)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-CER slide and Data (80%)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UPLOAD your notes and data today, and you can finish the CER slide as needed next class</a:t>
            </a:r>
            <a:br>
              <a:rPr lang="en"/>
            </a:br>
            <a:br>
              <a:rPr lang="en"/>
            </a:br>
            <a:r>
              <a:rPr lang="en"/>
              <a:t>Next class: Quizizz for classwork grade based on the goals of this class!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What is temperature?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Temperature is a measure of _________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Other types of energy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is temperature measured?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-Temperature is measured with a __________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-There are three main temperature scales . . 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	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Temperature conversions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Write these down!!!!! 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8250" y="1540813"/>
            <a:ext cx="4838700" cy="276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Now practice. 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52475"/>
            <a:ext cx="8665500" cy="399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 1948, Ralph Alpher and Robert Herman calculate the temperature of the Cosmic Microwave Background present in space to be 5 K.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 temperature in Fa</a:t>
            </a:r>
            <a:r>
              <a:rPr lang="en"/>
              <a:t>hrenheit is: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Step 1: Identify the formula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Step 2: Identify the knowns. 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Step 3: Solve for the unknowns:</a:t>
            </a:r>
            <a:endParaRPr/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73350" y="2811000"/>
            <a:ext cx="3857725" cy="2202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Recall: Theories and Laws - what is the difference?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Scientific Theory→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Scientific Law-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Break it Down: Kinetic   Molecular    Theory</a:t>
            </a:r>
            <a:endParaRPr/>
          </a:p>
        </p:txBody>
      </p:sp>
      <p:sp>
        <p:nvSpPr>
          <p:cNvPr id="99" name="Google Shape;99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Kinetic→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Molecular→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Theory→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Diffusion</a:t>
            </a:r>
            <a:endParaRPr/>
          </a:p>
        </p:txBody>
      </p:sp>
      <p:sp>
        <p:nvSpPr>
          <p:cNvPr id="105" name="Google Shape;105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/>
              <a:t>The spreading of a solute in a solution from areas of high concentration, to areas of low concentration, until it reaches equilibrium. </a:t>
            </a:r>
            <a:endParaRPr/>
          </a:p>
        </p:txBody>
      </p:sp>
      <p:pic>
        <p:nvPicPr>
          <p:cNvPr id="106" name="Google Shape;10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12946" y="1976925"/>
            <a:ext cx="4711074" cy="28737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