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E51DF8-3BB0-4333-8DBC-F27713546D74}">
  <a:tblStyle styleId="{BCE51DF8-3BB0-4333-8DBC-F27713546D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8b1d6a7a4_17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8b1d6a7a4_17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8b1d6a7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8b1d6a7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8b1d6a7a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8b1d6a7a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a324bf8112cff4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a324bf8112cff4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8a335a385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8a335a385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a324bf8112cff4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a324bf8112cff4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a324bf8112cff4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a324bf8112cff4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a324bf8112cff4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a324bf8112cff4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“Increasing the hydrogen peroxide concentration 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increasing the decomposition rate of hydrogen peroxide.”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a1d1a34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a1d1a34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a324bf8112cff4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a324bf8112cff4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8b1d6a7a4_1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8b1d6a7a4_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HINT: What is H2O2? What are H2O and O2?  What is catalase? Look in the graph for words that represent what they are and place them there.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19" l="0" r="0" t="9"/>
          <a:stretch/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942975" y="933525"/>
            <a:ext cx="5324100" cy="2371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942975" y="3481575"/>
            <a:ext cx="5324100" cy="493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1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 txBox="1"/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2601000" y="518875"/>
            <a:ext cx="5913300" cy="4064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2"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4E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" name="Google Shape;62;p15"/>
          <p:cNvCxnSpPr/>
          <p:nvPr/>
        </p:nvCxnSpPr>
        <p:spPr>
          <a:xfrm>
            <a:off x="694275" y="759163"/>
            <a:ext cx="959400" cy="959400"/>
          </a:xfrm>
          <a:prstGeom prst="straightConnector1">
            <a:avLst/>
          </a:prstGeom>
          <a:noFill/>
          <a:ln cap="flat" cmpd="sng" w="9525">
            <a:solidFill>
              <a:srgbClr val="F6F2D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15"/>
          <p:cNvCxnSpPr/>
          <p:nvPr/>
        </p:nvCxnSpPr>
        <p:spPr>
          <a:xfrm>
            <a:off x="7490325" y="759163"/>
            <a:ext cx="959400" cy="959400"/>
          </a:xfrm>
          <a:prstGeom prst="straightConnector1">
            <a:avLst/>
          </a:prstGeom>
          <a:noFill/>
          <a:ln cap="flat" cmpd="sng" w="9525">
            <a:solidFill>
              <a:srgbClr val="F6F2D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15"/>
          <p:cNvSpPr txBox="1"/>
          <p:nvPr>
            <p:ph type="title"/>
          </p:nvPr>
        </p:nvSpPr>
        <p:spPr>
          <a:xfrm>
            <a:off x="1841500" y="759174"/>
            <a:ext cx="5460900" cy="95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694275" y="2358750"/>
            <a:ext cx="3640800" cy="2482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4808925" y="2358750"/>
            <a:ext cx="3640800" cy="2482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3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/>
          <p:nvPr/>
        </p:nvSpPr>
        <p:spPr>
          <a:xfrm>
            <a:off x="3341300" y="314875"/>
            <a:ext cx="5486400" cy="45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/>
          <p:nvPr/>
        </p:nvSpPr>
        <p:spPr>
          <a:xfrm>
            <a:off x="3341300" y="314875"/>
            <a:ext cx="5486400" cy="11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942975" y="933525"/>
            <a:ext cx="5324100" cy="237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Completing your CER slide</a:t>
            </a:r>
            <a:endParaRPr/>
          </a:p>
        </p:txBody>
      </p:sp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942975" y="3481575"/>
            <a:ext cx="53241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Worth 50 points of Assessment Grade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through these slides BEFORE you turn in  your “Yeast Sphere Inquiry” assignment (Due WEDNESDAY)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25" y="342804"/>
            <a:ext cx="6554650" cy="465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Tips for Justification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526600" y="565950"/>
            <a:ext cx="5090400" cy="40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-Write in the passive voice (do not say “I”)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-Check Slide 7 to make sure you have each of those items included.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(50 Points Possible)</a:t>
            </a:r>
            <a:endParaRPr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points guiding question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5 points claim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Evidence - 20 points</a:t>
            </a:r>
            <a:br>
              <a:rPr lang="en"/>
            </a:br>
            <a:r>
              <a:rPr lang="en"/>
              <a:t>                 5 points data table</a:t>
            </a:r>
            <a:br>
              <a:rPr lang="en"/>
            </a:br>
            <a:r>
              <a:rPr lang="en"/>
              <a:t>                15 points proper graph with all items included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Justification - 20 points</a:t>
            </a:r>
            <a:br>
              <a:rPr lang="en"/>
            </a:br>
            <a:r>
              <a:rPr lang="en"/>
              <a:t>   -</a:t>
            </a:r>
            <a:r>
              <a:rPr lang="en"/>
              <a:t>describe the decomposition of hydrogen peroxide.</a:t>
            </a:r>
            <a:br>
              <a:rPr lang="en"/>
            </a:br>
            <a:r>
              <a:rPr lang="en"/>
              <a:t>    -describe the role of catalase in the decomposition of hydrogen peroxide.</a:t>
            </a:r>
            <a:br>
              <a:rPr lang="en"/>
            </a:br>
            <a:r>
              <a:rPr lang="en"/>
              <a:t>    -describe how rise time is connected to the reaction rate.</a:t>
            </a:r>
            <a:br>
              <a:rPr lang="en"/>
            </a:br>
            <a:r>
              <a:rPr lang="en"/>
              <a:t>    - Connect your DATA TO YOUR CLAIM!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en"/>
            </a:br>
            <a:r>
              <a:rPr lang="en"/>
              <a:t>        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2601000" y="518875"/>
            <a:ext cx="5913300" cy="40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 your averages as a bar graph.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-Check to make sure you include: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 A title that is detailed -it should tell what kind of data you collected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 y axis with units (Rise time in seconds)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 correctly scaled y axis - each box of your graph should be worth the same value)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An x axis label (treatments)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Labels for each of your treatments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2601000" y="518875"/>
            <a:ext cx="5913300" cy="40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276" y="273500"/>
            <a:ext cx="6688599" cy="487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 include YOUR data table and graph in the evidence section</a:t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875" y="1339000"/>
            <a:ext cx="6831526" cy="36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1841550" y="142524"/>
            <a:ext cx="5460900" cy="95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w</a:t>
            </a:r>
            <a:r>
              <a:rPr lang="en"/>
              <a:t>rite your guiding question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829975" y="901200"/>
            <a:ext cx="7144500" cy="24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This is how your treatment affected the rate of Hydrogen Peroxide Decomposition</a:t>
            </a:r>
            <a:endParaRPr/>
          </a:p>
        </p:txBody>
      </p:sp>
      <p:sp>
        <p:nvSpPr>
          <p:cNvPr id="107" name="Google Shape;107;p21"/>
          <p:cNvSpPr txBox="1"/>
          <p:nvPr>
            <p:ph idx="2" type="body"/>
          </p:nvPr>
        </p:nvSpPr>
        <p:spPr>
          <a:xfrm>
            <a:off x="470100" y="1247325"/>
            <a:ext cx="8673900" cy="30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Yours  should be one of these!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-How does hydrogen peroxide concentration affect the rate of decomposition of hydrogen peroxide?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-How does temperature </a:t>
            </a:r>
            <a:r>
              <a:rPr lang="en" sz="1400"/>
              <a:t>affect the rate of decomposition of hydrogen peroxide?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-How does salt affect the rate of decomposition of hydrogen peroxide?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-How does soap affect the rate of decomposition of hydrogen peroxide?</a:t>
            </a:r>
            <a:endParaRPr sz="1400"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50" y="3541101"/>
            <a:ext cx="9144000" cy="1477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Make your CLAIM based on your data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that slower rise times means a reduced rate of decomposition (less oxygen is made</a:t>
            </a:r>
            <a:r>
              <a:rPr lang="en"/>
              <a:t>.per second so it takes more time for sphere to rise)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Faster rise time means an increased rate of reaction.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For Example, if your data looks like our example: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rise time INCREASES, therefore the reaction</a:t>
            </a:r>
            <a:br>
              <a:rPr lang="en"/>
            </a:br>
            <a:r>
              <a:rPr lang="en"/>
              <a:t>Rate is slower (less O2 produced when there is salt)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Your claim would be “Adding salt to hydrogen peroxide reduces the decomposition rate of hydrogen peroxide.” MAKE SURE YOUR claim is backed by YOUR data!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3900" y="1871200"/>
            <a:ext cx="3320099" cy="241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help answering your CER questions?	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next few slides might have your answer!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5: make your justification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connects your evidence to your claim. (If you aren’t sure about the next two check out slides 8 and 9)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Your first sentence should describe the decomposition of hydrogen peroxide.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Your second sentence should describe the role of catalase in the decomposition of hydrogen peroxide.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Your third sentence should describe how rise time is connected to the reaction rate.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Finally, explain how the data supports the claim you made.  DO NOT WRITE THE DATA SUPPORTS MY CLAIM BECAUSE.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1108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Reaction Diagrams (Answer it)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5414275" y="142150"/>
            <a:ext cx="3503400" cy="48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Examine the diagram and answer the following questions.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5.  Describe how the activation energy changes without the enzyme and with it.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6.    Drag the </a:t>
            </a:r>
            <a:r>
              <a:rPr lang="en">
                <a:solidFill>
                  <a:srgbClr val="38761D"/>
                </a:solidFill>
              </a:rPr>
              <a:t>green boxes</a:t>
            </a:r>
            <a:r>
              <a:rPr lang="en"/>
              <a:t> with the parts of the reaction to the correct place in the </a:t>
            </a:r>
            <a:r>
              <a:rPr b="1" lang="en"/>
              <a:t>reaction diagram.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1000"/>
            <a:ext cx="5143500" cy="3686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5" name="Google Shape;135;p25"/>
          <p:cNvGraphicFramePr/>
          <p:nvPr/>
        </p:nvGraphicFramePr>
        <p:xfrm>
          <a:off x="5507350" y="201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{BCE51DF8-3BB0-4333-8DBC-F27713546D74}</a:tableStyleId>
              </a:tblPr>
              <a:tblGrid>
                <a:gridCol w="3410325"/>
              </a:tblGrid>
              <a:tr h="557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6" name="Google Shape;13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00" y="4345875"/>
            <a:ext cx="8696800" cy="934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7" name="Google Shape;137;p25"/>
          <p:cNvGraphicFramePr/>
          <p:nvPr/>
        </p:nvGraphicFramePr>
        <p:xfrm>
          <a:off x="5808300" y="4012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{BCE51DF8-3BB0-4333-8DBC-F27713546D74}</a:tableStyleId>
              </a:tblPr>
              <a:tblGrid>
                <a:gridCol w="656675"/>
              </a:tblGrid>
              <a:tr h="3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r>
                        <a:rPr lang="en" sz="1000"/>
                        <a:t>2</a:t>
                      </a:r>
                      <a:r>
                        <a:rPr lang="en"/>
                        <a:t>O</a:t>
                      </a:r>
                      <a:r>
                        <a:rPr lang="en" sz="900"/>
                        <a:t>2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8" name="Google Shape;138;p25"/>
          <p:cNvGraphicFramePr/>
          <p:nvPr/>
        </p:nvGraphicFramePr>
        <p:xfrm>
          <a:off x="7754075" y="373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{BCE51DF8-3BB0-4333-8DBC-F27713546D74}</a:tableStyleId>
              </a:tblPr>
              <a:tblGrid>
                <a:gridCol w="1163600"/>
              </a:tblGrid>
              <a:tr h="3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r>
                        <a:rPr lang="en" sz="1000"/>
                        <a:t>2</a:t>
                      </a:r>
                      <a:r>
                        <a:rPr lang="en"/>
                        <a:t>O+O</a:t>
                      </a:r>
                      <a:r>
                        <a:rPr lang="en" sz="900"/>
                        <a:t>2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9" name="Google Shape;139;p25"/>
          <p:cNvGraphicFramePr/>
          <p:nvPr/>
        </p:nvGraphicFramePr>
        <p:xfrm>
          <a:off x="6896150" y="4197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{BCE51DF8-3BB0-4333-8DBC-F27713546D74}</a:tableStyleId>
              </a:tblPr>
              <a:tblGrid>
                <a:gridCol w="1163600"/>
              </a:tblGrid>
              <a:tr h="3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Catalase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