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iIv1NT20c/BIkh+ItZwwKU/LyP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hyperlink" Target="https://www.youtube.com/watch?v=c8NPqFyY1TA" TargetMode="External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-87725"/>
            <a:ext cx="85206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en" sz="2250"/>
              <a:t>CULTURALLY INSTRUCTIONAL RESPONSIVE FRAMEWORK</a:t>
            </a:r>
            <a:endParaRPr b="1" sz="22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en" sz="2588"/>
              <a:t>(beginning)</a:t>
            </a:r>
            <a:endParaRPr b="1" sz="2588"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457250" y="43509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100">
                <a:solidFill>
                  <a:schemeClr val="dk1"/>
                </a:solidFill>
              </a:rPr>
              <a:t>A DYNAMIC, CULTIVATING, AND INVITING FRAMEWORK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chemeClr val="lt1"/>
                </a:solidFill>
              </a:rPr>
              <a:t>FRAMEWORK</a:t>
            </a:r>
            <a:endParaRPr b="1" sz="2720">
              <a:solidFill>
                <a:schemeClr val="lt1"/>
              </a:solidFill>
            </a:endParaRPr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0" y="897675"/>
            <a:ext cx="9144000" cy="42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2071"/>
              <a:buNone/>
            </a:pPr>
            <a:r>
              <a:rPr b="1" lang="en" sz="2681">
                <a:solidFill>
                  <a:schemeClr val="lt1"/>
                </a:solidFill>
              </a:rPr>
              <a:t>Introduction</a:t>
            </a:r>
            <a:r>
              <a:rPr b="1" lang="en" sz="2556">
                <a:solidFill>
                  <a:schemeClr val="lt1"/>
                </a:solidFill>
              </a:rPr>
              <a:t>:  Essential Question should engage student to use current and historical events.</a:t>
            </a:r>
            <a:endParaRPr b="1" sz="255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8040"/>
              <a:buNone/>
            </a:pPr>
            <a:r>
              <a:t/>
            </a:r>
            <a:endParaRPr b="1" sz="255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8040"/>
              <a:buNone/>
            </a:pPr>
            <a:r>
              <a:rPr b="1" lang="en" sz="2556">
                <a:solidFill>
                  <a:schemeClr val="lt1"/>
                </a:solidFill>
              </a:rPr>
              <a:t>Lesson Structure:  </a:t>
            </a:r>
            <a:endParaRPr b="1" sz="2556">
              <a:solidFill>
                <a:schemeClr val="lt1"/>
              </a:solidFill>
            </a:endParaRPr>
          </a:p>
          <a:p>
            <a:pPr indent="-31793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1" lang="en" sz="2556">
                <a:solidFill>
                  <a:schemeClr val="lt1"/>
                </a:solidFill>
              </a:rPr>
              <a:t>Lesson can be modified to meet the needs of your students.  </a:t>
            </a:r>
            <a:endParaRPr b="1" sz="2556">
              <a:solidFill>
                <a:schemeClr val="lt1"/>
              </a:solidFill>
            </a:endParaRPr>
          </a:p>
          <a:p>
            <a:pPr indent="-3179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1" lang="en" sz="2556">
                <a:solidFill>
                  <a:schemeClr val="lt1"/>
                </a:solidFill>
              </a:rPr>
              <a:t>It is highly suggested to invite students to express their personal or family experiences as immigrants.  </a:t>
            </a:r>
            <a:endParaRPr b="1" sz="2556">
              <a:solidFill>
                <a:schemeClr val="lt1"/>
              </a:solidFill>
            </a:endParaRPr>
          </a:p>
          <a:p>
            <a:pPr indent="-3179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1" lang="en" sz="2556">
                <a:solidFill>
                  <a:schemeClr val="lt1"/>
                </a:solidFill>
              </a:rPr>
              <a:t>Lesson should be geared to understand the role of culture in education.</a:t>
            </a:r>
            <a:endParaRPr b="1" sz="2556">
              <a:solidFill>
                <a:schemeClr val="lt1"/>
              </a:solidFill>
            </a:endParaRPr>
          </a:p>
          <a:p>
            <a:pPr indent="-3179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1" lang="en" sz="2556">
                <a:solidFill>
                  <a:schemeClr val="lt1"/>
                </a:solidFill>
              </a:rPr>
              <a:t>Use a Socratic Approach to draw as many students as possible into the discussion</a:t>
            </a:r>
            <a:endParaRPr b="1" sz="2556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8040"/>
              <a:buNone/>
            </a:pPr>
            <a:r>
              <a:t/>
            </a:r>
            <a:endParaRPr b="1" sz="255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8040"/>
              <a:buNone/>
            </a:pPr>
            <a:r>
              <a:rPr b="1" lang="en" sz="2556">
                <a:solidFill>
                  <a:schemeClr val="lt1"/>
                </a:solidFill>
              </a:rPr>
              <a:t>Suggestions:  </a:t>
            </a:r>
            <a:endParaRPr b="1" sz="2556">
              <a:solidFill>
                <a:schemeClr val="lt1"/>
              </a:solidFill>
            </a:endParaRPr>
          </a:p>
          <a:p>
            <a:pPr indent="-31793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1" lang="en" sz="2556">
                <a:solidFill>
                  <a:schemeClr val="lt1"/>
                </a:solidFill>
              </a:rPr>
              <a:t>Use visual aid materials to highlight racial and ethnic identities</a:t>
            </a:r>
            <a:endParaRPr b="1" sz="2556">
              <a:solidFill>
                <a:schemeClr val="lt1"/>
              </a:solidFill>
            </a:endParaRPr>
          </a:p>
          <a:p>
            <a:pPr indent="-3179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1" lang="en" sz="2556">
                <a:solidFill>
                  <a:schemeClr val="lt1"/>
                </a:solidFill>
              </a:rPr>
              <a:t>Use multicultural topics to cultivate students’ critical thinking</a:t>
            </a:r>
            <a:endParaRPr b="1" sz="255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8181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idx="4294967295" type="title"/>
          </p:nvPr>
        </p:nvSpPr>
        <p:spPr>
          <a:xfrm>
            <a:off x="0" y="2644500"/>
            <a:ext cx="4045200" cy="24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400"/>
              <a:t>THE CULTURALLY FRAMEWORK OFFERS THE OPPORTUNITY TO BUILD LESSONS THAT ARE INVITING, DYNAMIC, AND INTERACTIVE</a:t>
            </a:r>
            <a:endParaRPr b="1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Culturally Responsive - Sustaining Framework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Essential Question</a:t>
            </a:r>
            <a:endParaRPr b="1"/>
          </a:p>
        </p:txBody>
      </p:sp>
      <p:sp>
        <p:nvSpPr>
          <p:cNvPr id="72" name="Google Shape;72;p4"/>
          <p:cNvSpPr txBox="1"/>
          <p:nvPr>
            <p:ph idx="1" type="body"/>
          </p:nvPr>
        </p:nvSpPr>
        <p:spPr>
          <a:xfrm>
            <a:off x="311700" y="1275900"/>
            <a:ext cx="42603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353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"/>
              <a:buChar char="●"/>
            </a:pPr>
            <a:r>
              <a:rPr b="1" lang="en" sz="1180">
                <a:solidFill>
                  <a:schemeClr val="dk1"/>
                </a:solidFill>
              </a:rPr>
              <a:t>Use an essential question that is going to guide your instruction in a multicultural classroom.</a:t>
            </a:r>
            <a:endParaRPr b="1" sz="118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1180">
              <a:solidFill>
                <a:schemeClr val="dk1"/>
              </a:solidFill>
            </a:endParaRPr>
          </a:p>
          <a:p>
            <a:pPr indent="-30353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80"/>
              <a:buChar char="●"/>
            </a:pPr>
            <a:r>
              <a:rPr b="1" lang="en" sz="1180">
                <a:solidFill>
                  <a:schemeClr val="dk1"/>
                </a:solidFill>
              </a:rPr>
              <a:t>The sample essential question introduced in the first slide centers around students and learning environment.</a:t>
            </a:r>
            <a:endParaRPr b="1" sz="118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1180">
              <a:solidFill>
                <a:schemeClr val="dk1"/>
              </a:solidFill>
            </a:endParaRPr>
          </a:p>
          <a:p>
            <a:pPr indent="-30353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80"/>
              <a:buChar char="●"/>
            </a:pPr>
            <a:r>
              <a:rPr b="1" lang="en" sz="1180">
                <a:solidFill>
                  <a:schemeClr val="dk1"/>
                </a:solidFill>
              </a:rPr>
              <a:t>Take culture, nationality, and ethnic background into account to design your culturally instructional framework.</a:t>
            </a:r>
            <a:endParaRPr b="1" sz="118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1180">
              <a:solidFill>
                <a:schemeClr val="dk1"/>
              </a:solidFill>
            </a:endParaRPr>
          </a:p>
          <a:p>
            <a:pPr indent="-30353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80"/>
              <a:buChar char="●"/>
            </a:pPr>
            <a:r>
              <a:rPr b="1" lang="en" sz="1180">
                <a:solidFill>
                  <a:schemeClr val="dk1"/>
                </a:solidFill>
              </a:rPr>
              <a:t>Visuals and materials should reflect acknowledgement of your students’ culture, language, and/or ethnic background.</a:t>
            </a:r>
            <a:endParaRPr b="1" sz="11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b="1" sz="980"/>
          </a:p>
        </p:txBody>
      </p:sp>
      <p:sp>
        <p:nvSpPr>
          <p:cNvPr id="73" name="Google Shape;73;p4"/>
          <p:cNvSpPr txBox="1"/>
          <p:nvPr>
            <p:ph idx="2" type="body"/>
          </p:nvPr>
        </p:nvSpPr>
        <p:spPr>
          <a:xfrm>
            <a:off x="4832500" y="1445725"/>
            <a:ext cx="3999900" cy="28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2400" y="1445725"/>
            <a:ext cx="3999900" cy="28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Activity</a:t>
            </a:r>
            <a:endParaRPr b="1"/>
          </a:p>
        </p:txBody>
      </p:sp>
      <p:sp>
        <p:nvSpPr>
          <p:cNvPr id="80" name="Google Shape;80;p5"/>
          <p:cNvSpPr txBox="1"/>
          <p:nvPr>
            <p:ph idx="1" type="body"/>
          </p:nvPr>
        </p:nvSpPr>
        <p:spPr>
          <a:xfrm>
            <a:off x="311700" y="1152475"/>
            <a:ext cx="39999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4123"/>
              <a:buNone/>
            </a:pPr>
            <a:r>
              <a:rPr b="1" lang="en" sz="1608">
                <a:solidFill>
                  <a:schemeClr val="dk1"/>
                </a:solidFill>
              </a:rPr>
              <a:t>Materials:</a:t>
            </a:r>
            <a:endParaRPr b="1" sz="1608">
              <a:solidFill>
                <a:schemeClr val="dk1"/>
              </a:solidFill>
            </a:endParaRPr>
          </a:p>
          <a:p>
            <a:pPr indent="-32308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608">
                <a:solidFill>
                  <a:schemeClr val="dk1"/>
                </a:solidFill>
              </a:rPr>
              <a:t>PowerPoint can be use to provide historical content knowledge on a related topic (Iran-Contra Affair and Central American immigration to the United States.</a:t>
            </a:r>
            <a:endParaRPr b="1" sz="1608">
              <a:solidFill>
                <a:schemeClr val="dk1"/>
              </a:solidFill>
            </a:endParaRPr>
          </a:p>
          <a:p>
            <a:pPr indent="-3230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608">
                <a:solidFill>
                  <a:schemeClr val="dk1"/>
                </a:solidFill>
              </a:rPr>
              <a:t>Youtube video can be used to model the lesson.  </a:t>
            </a:r>
            <a:endParaRPr b="1" sz="1608">
              <a:solidFill>
                <a:schemeClr val="dk1"/>
              </a:solidFill>
            </a:endParaRPr>
          </a:p>
          <a:p>
            <a:pPr indent="-3230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608">
                <a:solidFill>
                  <a:schemeClr val="dk1"/>
                </a:solidFill>
              </a:rPr>
              <a:t>Click on the link to view a sample video on the topic presented in a multicultural classroom.</a:t>
            </a:r>
            <a:endParaRPr b="1" sz="1608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7893"/>
              <a:buFont typeface="Arial"/>
              <a:buNone/>
            </a:pPr>
            <a:r>
              <a:rPr lang="en" sz="19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https://www.youtube.com/watch?v=c8NPqFyY1TA</a:t>
            </a:r>
            <a:endParaRPr sz="1900" u="sng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8108"/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 txBox="1"/>
          <p:nvPr>
            <p:ph idx="2" type="body"/>
          </p:nvPr>
        </p:nvSpPr>
        <p:spPr>
          <a:xfrm>
            <a:off x="4832400" y="1347650"/>
            <a:ext cx="3999900" cy="30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2750" y="1347638"/>
            <a:ext cx="4219200" cy="302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Socratic Method</a:t>
            </a:r>
            <a:endParaRPr b="1" sz="28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82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820"/>
          </a:p>
        </p:txBody>
      </p:sp>
      <p:sp>
        <p:nvSpPr>
          <p:cNvPr id="88" name="Google Shape;88;p6"/>
          <p:cNvSpPr txBox="1"/>
          <p:nvPr>
            <p:ph idx="1" type="body"/>
          </p:nvPr>
        </p:nvSpPr>
        <p:spPr>
          <a:xfrm>
            <a:off x="311700" y="1152475"/>
            <a:ext cx="43707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106"/>
              <a:buFont typeface="Arial"/>
              <a:buNone/>
            </a:pPr>
            <a:r>
              <a:rPr b="1" lang="en" sz="2820">
                <a:solidFill>
                  <a:schemeClr val="dk1"/>
                </a:solidFill>
              </a:rPr>
              <a:t>Open Forum Discussion</a:t>
            </a:r>
            <a:endParaRPr b="1" sz="2820">
              <a:solidFill>
                <a:schemeClr val="dk1"/>
              </a:solidFill>
            </a:endParaRPr>
          </a:p>
          <a:p>
            <a:pPr indent="-32683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820">
                <a:solidFill>
                  <a:schemeClr val="dk1"/>
                </a:solidFill>
              </a:rPr>
              <a:t>Set up class in a big semi-circle to promote class discussions</a:t>
            </a:r>
            <a:endParaRPr b="1" sz="1820">
              <a:solidFill>
                <a:schemeClr val="dk1"/>
              </a:solidFill>
            </a:endParaRPr>
          </a:p>
          <a:p>
            <a:pPr indent="-32683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820">
                <a:solidFill>
                  <a:schemeClr val="dk1"/>
                </a:solidFill>
              </a:rPr>
              <a:t>Plan significant questions that provide structure and direction to the lesson</a:t>
            </a:r>
            <a:endParaRPr b="1" sz="1820">
              <a:solidFill>
                <a:schemeClr val="dk1"/>
              </a:solidFill>
            </a:endParaRPr>
          </a:p>
          <a:p>
            <a:pPr indent="-32683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820">
                <a:solidFill>
                  <a:schemeClr val="dk1"/>
                </a:solidFill>
              </a:rPr>
              <a:t>Phrase the questions clearly and specifically</a:t>
            </a:r>
            <a:endParaRPr b="1" sz="1820">
              <a:solidFill>
                <a:schemeClr val="dk1"/>
              </a:solidFill>
            </a:endParaRPr>
          </a:p>
          <a:p>
            <a:pPr indent="-32683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820">
                <a:solidFill>
                  <a:schemeClr val="dk1"/>
                </a:solidFill>
              </a:rPr>
              <a:t>Wait Time: Maintain silence and wait at least 10 seconds for students to respond</a:t>
            </a:r>
            <a:endParaRPr b="1" sz="1820">
              <a:solidFill>
                <a:schemeClr val="dk1"/>
              </a:solidFill>
            </a:endParaRPr>
          </a:p>
          <a:p>
            <a:pPr indent="-32683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820">
                <a:solidFill>
                  <a:schemeClr val="dk1"/>
                </a:solidFill>
              </a:rPr>
              <a:t>Keep the discussion focused</a:t>
            </a:r>
            <a:endParaRPr b="1" sz="1820">
              <a:solidFill>
                <a:schemeClr val="dk1"/>
              </a:solidFill>
            </a:endParaRPr>
          </a:p>
          <a:p>
            <a:pPr indent="-32683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820">
                <a:solidFill>
                  <a:schemeClr val="dk1"/>
                </a:solidFill>
              </a:rPr>
              <a:t>Follow up on students’ responses and invite elaboration</a:t>
            </a:r>
            <a:endParaRPr b="1" sz="1820">
              <a:solidFill>
                <a:schemeClr val="dk1"/>
              </a:solidFill>
            </a:endParaRPr>
          </a:p>
          <a:p>
            <a:pPr indent="-32683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820">
                <a:solidFill>
                  <a:schemeClr val="dk1"/>
                </a:solidFill>
              </a:rPr>
              <a:t>Stimulate the discussion with probing questions</a:t>
            </a:r>
            <a:endParaRPr b="1" sz="1820">
              <a:solidFill>
                <a:schemeClr val="dk1"/>
              </a:solidFill>
            </a:endParaRPr>
          </a:p>
          <a:p>
            <a:pPr indent="-32683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820">
                <a:solidFill>
                  <a:schemeClr val="dk1"/>
                </a:solidFill>
              </a:rPr>
              <a:t>Draw as many students as possible into the discussion</a:t>
            </a:r>
            <a:endParaRPr b="1" sz="182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37254"/>
              <a:buNone/>
            </a:pPr>
            <a:r>
              <a:t/>
            </a:r>
            <a:endParaRPr sz="1200"/>
          </a:p>
        </p:txBody>
      </p:sp>
      <p:sp>
        <p:nvSpPr>
          <p:cNvPr id="89" name="Google Shape;8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2400" y="1152475"/>
            <a:ext cx="4491600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Mayorga, Danny</dc:creator>
</cp:coreProperties>
</file>